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25" r:id="rId4"/>
  </p:sldMasterIdLst>
  <p:notesMasterIdLst>
    <p:notesMasterId r:id="rId53"/>
  </p:notesMasterIdLst>
  <p:handoutMasterIdLst>
    <p:handoutMasterId r:id="rId5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40" userDrawn="1">
          <p15:clr>
            <a:srgbClr val="A4A3A4"/>
          </p15:clr>
        </p15:guide>
        <p15:guide id="6" orient="horz" pos="2341" userDrawn="1">
          <p15:clr>
            <a:srgbClr val="A4A3A4"/>
          </p15:clr>
        </p15:guide>
      </p15:sldGuideLst>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D17D"/>
    <a:srgbClr val="BDE7F6"/>
    <a:srgbClr val="F4FBFE"/>
    <a:srgbClr val="F3FBFE"/>
    <a:srgbClr val="99DFF9"/>
    <a:srgbClr val="FFF2CC"/>
    <a:srgbClr val="EC7061"/>
    <a:srgbClr val="151515"/>
    <a:srgbClr val="C7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0631" autoAdjust="0"/>
  </p:normalViewPr>
  <p:slideViewPr>
    <p:cSldViewPr snapToGrid="0" snapToObjects="1">
      <p:cViewPr varScale="1">
        <p:scale>
          <a:sx n="83" d="100"/>
          <a:sy n="83" d="100"/>
        </p:scale>
        <p:origin x="686" y="77"/>
      </p:cViewPr>
      <p:guideLst>
        <p:guide pos="3840"/>
        <p:guide orient="horz" pos="234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2058" y="90"/>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E5996-A112-4FE2-BD04-E10003DF015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46422FCB-79D6-4741-BF5E-C452DAD61872}">
      <dgm:prSet phldrT="[文本]" custT="1"/>
      <dgm:spPr>
        <a:solidFill>
          <a:srgbClr val="00B0F0"/>
        </a:solidFill>
        <a:ln>
          <a:noFill/>
        </a:ln>
      </dgm:spPr>
      <dgm:t>
        <a:bodyPr/>
        <a:lstStyle/>
        <a:p>
          <a:r>
            <a:rPr lang="zh-CN" altLang="en-US" sz="2200" dirty="0">
              <a:latin typeface="Huawei Sans" panose="020C0503030203020204" pitchFamily="34" charset="0"/>
              <a:ea typeface="方正兰亭黑简体" panose="02000000000000000000" pitchFamily="2" charset="-122"/>
              <a:sym typeface="Huawei Sans" panose="020C0503030203020204" pitchFamily="34" charset="0"/>
            </a:rPr>
            <a:t>系统软件</a:t>
          </a:r>
        </a:p>
      </dgm:t>
    </dgm:pt>
    <dgm:pt modelId="{0A3C2D0A-AA8E-4CBC-A8F1-6BF139DB0E8D}" type="parTrans" cxnId="{AF0D5274-CA14-44C2-9DD7-F75B9896392A}">
      <dgm:prSet/>
      <dgm:spPr/>
      <dgm:t>
        <a:bodyPr/>
        <a:lstStyle/>
        <a:p>
          <a:endParaRPr lang="zh-CN" altLang="en-US"/>
        </a:p>
      </dgm:t>
    </dgm:pt>
    <dgm:pt modelId="{18028F7E-A4F8-488E-86C8-BAE84B660774}" type="sibTrans" cxnId="{AF0D5274-CA14-44C2-9DD7-F75B9896392A}">
      <dgm:prSet/>
      <dgm:spPr/>
      <dgm:t>
        <a:bodyPr/>
        <a:lstStyle/>
        <a:p>
          <a:endParaRPr lang="zh-CN" altLang="en-US"/>
        </a:p>
      </dgm:t>
    </dgm:pt>
    <dgm:pt modelId="{0CCA78C4-C5F3-4865-A3DF-0ED830B2FC73}">
      <dgm:prSet phldrT="[文本]" custT="1"/>
      <dgm:spPr>
        <a:solidFill>
          <a:srgbClr val="00B0F0"/>
        </a:solidFill>
        <a:ln>
          <a:noFill/>
        </a:ln>
      </dgm:spPr>
      <dgm:t>
        <a:bodyPr/>
        <a:lstStyle/>
        <a:p>
          <a:r>
            <a:rPr lang="zh-CN" altLang="en-US" sz="2200" dirty="0">
              <a:latin typeface="Huawei Sans" panose="020C0503030203020204" pitchFamily="34" charset="0"/>
              <a:ea typeface="方正兰亭黑简体" panose="02000000000000000000" pitchFamily="2" charset="-122"/>
              <a:sym typeface="Huawei Sans" panose="020C0503030203020204" pitchFamily="34" charset="0"/>
            </a:rPr>
            <a:t>配置文件</a:t>
          </a:r>
        </a:p>
      </dgm:t>
    </dgm:pt>
    <dgm:pt modelId="{FA020729-AFB7-46AB-A5A8-C46DECB8C077}" type="parTrans" cxnId="{0F508F57-A66B-4CA2-97B5-31A4EE462207}">
      <dgm:prSet/>
      <dgm:spPr/>
      <dgm:t>
        <a:bodyPr/>
        <a:lstStyle/>
        <a:p>
          <a:endParaRPr lang="zh-CN" altLang="en-US"/>
        </a:p>
      </dgm:t>
    </dgm:pt>
    <dgm:pt modelId="{687A4489-F0B0-4A26-8426-862AC6128D90}" type="sibTrans" cxnId="{0F508F57-A66B-4CA2-97B5-31A4EE462207}">
      <dgm:prSet/>
      <dgm:spPr/>
      <dgm:t>
        <a:bodyPr/>
        <a:lstStyle/>
        <a:p>
          <a:endParaRPr lang="zh-CN" altLang="en-US"/>
        </a:p>
      </dgm:t>
    </dgm:pt>
    <dgm:pt modelId="{6C176A50-652D-4A2C-A21E-41466652D880}">
      <dgm:prSet phldrT="[文本]" custT="1"/>
      <dgm:spPr>
        <a:solidFill>
          <a:srgbClr val="00B0F0"/>
        </a:solidFill>
        <a:ln>
          <a:noFill/>
        </a:ln>
      </dgm:spPr>
      <dgm:t>
        <a:bodyPr/>
        <a:lstStyle/>
        <a:p>
          <a:r>
            <a:rPr lang="zh-CN" altLang="en-US" sz="2200" dirty="0">
              <a:latin typeface="Huawei Sans" panose="020C0503030203020204" pitchFamily="34" charset="0"/>
              <a:ea typeface="方正兰亭黑简体" panose="02000000000000000000" pitchFamily="2" charset="-122"/>
              <a:sym typeface="Huawei Sans" panose="020C0503030203020204" pitchFamily="34" charset="0"/>
            </a:rPr>
            <a:t>补丁文件</a:t>
          </a:r>
        </a:p>
      </dgm:t>
    </dgm:pt>
    <dgm:pt modelId="{BBE17DF9-EF50-49E9-9B19-DE8BA0BE22C1}" type="parTrans" cxnId="{001E7424-9A01-4973-A999-A503AF81AAE6}">
      <dgm:prSet/>
      <dgm:spPr/>
      <dgm:t>
        <a:bodyPr/>
        <a:lstStyle/>
        <a:p>
          <a:endParaRPr lang="zh-CN" altLang="en-US"/>
        </a:p>
      </dgm:t>
    </dgm:pt>
    <dgm:pt modelId="{44ABBA0D-27BC-48F9-89B4-29C2C3CD667E}" type="sibTrans" cxnId="{001E7424-9A01-4973-A999-A503AF81AAE6}">
      <dgm:prSet/>
      <dgm:spPr/>
      <dgm:t>
        <a:bodyPr/>
        <a:lstStyle/>
        <a:p>
          <a:endParaRPr lang="zh-CN" altLang="en-US"/>
        </a:p>
      </dgm:t>
    </dgm:pt>
    <dgm:pt modelId="{471F61CF-6250-4AB0-AC3E-6753ACCB66E5}">
      <dgm:prSet phldrT="[文本]" custT="1"/>
      <dgm:spPr>
        <a:solidFill>
          <a:srgbClr val="00B0F0"/>
        </a:solidFill>
        <a:ln>
          <a:noFill/>
        </a:ln>
      </dgm:spPr>
      <dgm:t>
        <a:bodyPr/>
        <a:lstStyle/>
        <a:p>
          <a:r>
            <a:rPr lang="en-US" altLang="zh-CN" sz="2200" dirty="0">
              <a:latin typeface="Huawei Sans" panose="020C0503030203020204" pitchFamily="34" charset="0"/>
              <a:ea typeface="方正兰亭黑简体" panose="02000000000000000000" pitchFamily="2" charset="-122"/>
              <a:sym typeface="Huawei Sans" panose="020C0503030203020204" pitchFamily="34" charset="0"/>
            </a:rPr>
            <a:t>PAF</a:t>
          </a:r>
        </a:p>
        <a:p>
          <a:r>
            <a:rPr lang="zh-CN" altLang="en-US" sz="2200" dirty="0">
              <a:latin typeface="Huawei Sans" panose="020C0503030203020204" pitchFamily="34" charset="0"/>
              <a:ea typeface="方正兰亭黑简体" panose="02000000000000000000" pitchFamily="2" charset="-122"/>
              <a:sym typeface="Huawei Sans" panose="020C0503030203020204" pitchFamily="34" charset="0"/>
            </a:rPr>
            <a:t>文件</a:t>
          </a:r>
        </a:p>
      </dgm:t>
    </dgm:pt>
    <dgm:pt modelId="{6DB5C5FB-B35C-4F07-81C2-A4E48A317332}" type="parTrans" cxnId="{677701C4-7D70-4634-80AE-A33D17A41018}">
      <dgm:prSet/>
      <dgm:spPr/>
      <dgm:t>
        <a:bodyPr/>
        <a:lstStyle/>
        <a:p>
          <a:endParaRPr lang="zh-CN" altLang="en-US"/>
        </a:p>
      </dgm:t>
    </dgm:pt>
    <dgm:pt modelId="{5B5636EB-50DA-45A9-84BE-4643856E96C4}" type="sibTrans" cxnId="{677701C4-7D70-4634-80AE-A33D17A41018}">
      <dgm:prSet/>
      <dgm:spPr/>
      <dgm:t>
        <a:bodyPr/>
        <a:lstStyle/>
        <a:p>
          <a:endParaRPr lang="zh-CN" altLang="en-US"/>
        </a:p>
      </dgm:t>
    </dgm:pt>
    <dgm:pt modelId="{065DAC58-693D-4222-9037-32F393E6C5F6}" type="pres">
      <dgm:prSet presAssocID="{0F4E5996-A112-4FE2-BD04-E10003DF015C}" presName="matrix" presStyleCnt="0">
        <dgm:presLayoutVars>
          <dgm:chMax val="1"/>
          <dgm:dir/>
          <dgm:resizeHandles val="exact"/>
        </dgm:presLayoutVars>
      </dgm:prSet>
      <dgm:spPr/>
    </dgm:pt>
    <dgm:pt modelId="{FC200CA8-7F87-4CBD-AF49-BA7F71FDDE73}" type="pres">
      <dgm:prSet presAssocID="{0F4E5996-A112-4FE2-BD04-E10003DF015C}" presName="diamond" presStyleLbl="bgShp" presStyleIdx="0" presStyleCnt="1" custLinFactNeighborX="1062" custLinFactNeighborY="-1320"/>
      <dgm:spPr>
        <a:noFill/>
      </dgm:spPr>
    </dgm:pt>
    <dgm:pt modelId="{767FE589-7160-45BD-AF0F-DC8FA78D1636}" type="pres">
      <dgm:prSet presAssocID="{0F4E5996-A112-4FE2-BD04-E10003DF015C}" presName="quad1" presStyleLbl="node1" presStyleIdx="0" presStyleCnt="4">
        <dgm:presLayoutVars>
          <dgm:chMax val="0"/>
          <dgm:chPref val="0"/>
          <dgm:bulletEnabled val="1"/>
        </dgm:presLayoutVars>
      </dgm:prSet>
      <dgm:spPr/>
    </dgm:pt>
    <dgm:pt modelId="{48C08C57-2692-489A-BA81-54A93A2C6585}" type="pres">
      <dgm:prSet presAssocID="{0F4E5996-A112-4FE2-BD04-E10003DF015C}" presName="quad2" presStyleLbl="node1" presStyleIdx="1" presStyleCnt="4">
        <dgm:presLayoutVars>
          <dgm:chMax val="0"/>
          <dgm:chPref val="0"/>
          <dgm:bulletEnabled val="1"/>
        </dgm:presLayoutVars>
      </dgm:prSet>
      <dgm:spPr/>
    </dgm:pt>
    <dgm:pt modelId="{EF426468-45BB-4096-86D1-468418F8F310}" type="pres">
      <dgm:prSet presAssocID="{0F4E5996-A112-4FE2-BD04-E10003DF015C}" presName="quad3" presStyleLbl="node1" presStyleIdx="2" presStyleCnt="4">
        <dgm:presLayoutVars>
          <dgm:chMax val="0"/>
          <dgm:chPref val="0"/>
          <dgm:bulletEnabled val="1"/>
        </dgm:presLayoutVars>
      </dgm:prSet>
      <dgm:spPr/>
    </dgm:pt>
    <dgm:pt modelId="{A6E4DCF4-731E-4BE1-8A0F-9878CE2C7470}" type="pres">
      <dgm:prSet presAssocID="{0F4E5996-A112-4FE2-BD04-E10003DF015C}" presName="quad4" presStyleLbl="node1" presStyleIdx="3" presStyleCnt="4">
        <dgm:presLayoutVars>
          <dgm:chMax val="0"/>
          <dgm:chPref val="0"/>
          <dgm:bulletEnabled val="1"/>
        </dgm:presLayoutVars>
      </dgm:prSet>
      <dgm:spPr/>
    </dgm:pt>
  </dgm:ptLst>
  <dgm:cxnLst>
    <dgm:cxn modelId="{001E7424-9A01-4973-A999-A503AF81AAE6}" srcId="{0F4E5996-A112-4FE2-BD04-E10003DF015C}" destId="{6C176A50-652D-4A2C-A21E-41466652D880}" srcOrd="2" destOrd="0" parTransId="{BBE17DF9-EF50-49E9-9B19-DE8BA0BE22C1}" sibTransId="{44ABBA0D-27BC-48F9-89B4-29C2C3CD667E}"/>
    <dgm:cxn modelId="{866D5228-0371-4F2F-9809-944BF881C2E8}" type="presOf" srcId="{471F61CF-6250-4AB0-AC3E-6753ACCB66E5}" destId="{A6E4DCF4-731E-4BE1-8A0F-9878CE2C7470}" srcOrd="0" destOrd="0" presId="urn:microsoft.com/office/officeart/2005/8/layout/matrix3"/>
    <dgm:cxn modelId="{9C2CD13C-A992-4CEC-9154-8CD3C9D2765B}" type="presOf" srcId="{46422FCB-79D6-4741-BF5E-C452DAD61872}" destId="{767FE589-7160-45BD-AF0F-DC8FA78D1636}" srcOrd="0" destOrd="0" presId="urn:microsoft.com/office/officeart/2005/8/layout/matrix3"/>
    <dgm:cxn modelId="{AF0D5274-CA14-44C2-9DD7-F75B9896392A}" srcId="{0F4E5996-A112-4FE2-BD04-E10003DF015C}" destId="{46422FCB-79D6-4741-BF5E-C452DAD61872}" srcOrd="0" destOrd="0" parTransId="{0A3C2D0A-AA8E-4CBC-A8F1-6BF139DB0E8D}" sibTransId="{18028F7E-A4F8-488E-86C8-BAE84B660774}"/>
    <dgm:cxn modelId="{0F508F57-A66B-4CA2-97B5-31A4EE462207}" srcId="{0F4E5996-A112-4FE2-BD04-E10003DF015C}" destId="{0CCA78C4-C5F3-4865-A3DF-0ED830B2FC73}" srcOrd="1" destOrd="0" parTransId="{FA020729-AFB7-46AB-A5A8-C46DECB8C077}" sibTransId="{687A4489-F0B0-4A26-8426-862AC6128D90}"/>
    <dgm:cxn modelId="{BD5D3F7B-ABB9-4E67-AC2B-517994FF0A86}" type="presOf" srcId="{0F4E5996-A112-4FE2-BD04-E10003DF015C}" destId="{065DAC58-693D-4222-9037-32F393E6C5F6}" srcOrd="0" destOrd="0" presId="urn:microsoft.com/office/officeart/2005/8/layout/matrix3"/>
    <dgm:cxn modelId="{5BAAE1A5-B8A1-464D-8C13-B0FDB4D8882B}" type="presOf" srcId="{0CCA78C4-C5F3-4865-A3DF-0ED830B2FC73}" destId="{48C08C57-2692-489A-BA81-54A93A2C6585}" srcOrd="0" destOrd="0" presId="urn:microsoft.com/office/officeart/2005/8/layout/matrix3"/>
    <dgm:cxn modelId="{677701C4-7D70-4634-80AE-A33D17A41018}" srcId="{0F4E5996-A112-4FE2-BD04-E10003DF015C}" destId="{471F61CF-6250-4AB0-AC3E-6753ACCB66E5}" srcOrd="3" destOrd="0" parTransId="{6DB5C5FB-B35C-4F07-81C2-A4E48A317332}" sibTransId="{5B5636EB-50DA-45A9-84BE-4643856E96C4}"/>
    <dgm:cxn modelId="{2F23EEF3-543D-42AE-B0C0-0F243B804E85}" type="presOf" srcId="{6C176A50-652D-4A2C-A21E-41466652D880}" destId="{EF426468-45BB-4096-86D1-468418F8F310}" srcOrd="0" destOrd="0" presId="urn:microsoft.com/office/officeart/2005/8/layout/matrix3"/>
    <dgm:cxn modelId="{C19881D1-C72F-4B63-BD30-0DE47182748B}" type="presParOf" srcId="{065DAC58-693D-4222-9037-32F393E6C5F6}" destId="{FC200CA8-7F87-4CBD-AF49-BA7F71FDDE73}" srcOrd="0" destOrd="0" presId="urn:microsoft.com/office/officeart/2005/8/layout/matrix3"/>
    <dgm:cxn modelId="{A490D56E-C263-4B4E-AFC4-EEA580614F16}" type="presParOf" srcId="{065DAC58-693D-4222-9037-32F393E6C5F6}" destId="{767FE589-7160-45BD-AF0F-DC8FA78D1636}" srcOrd="1" destOrd="0" presId="urn:microsoft.com/office/officeart/2005/8/layout/matrix3"/>
    <dgm:cxn modelId="{9183266F-BA8F-43D4-B181-EF83DFFAFF43}" type="presParOf" srcId="{065DAC58-693D-4222-9037-32F393E6C5F6}" destId="{48C08C57-2692-489A-BA81-54A93A2C6585}" srcOrd="2" destOrd="0" presId="urn:microsoft.com/office/officeart/2005/8/layout/matrix3"/>
    <dgm:cxn modelId="{54B5AD68-A9F1-42A2-BE2E-4A2BE0128352}" type="presParOf" srcId="{065DAC58-693D-4222-9037-32F393E6C5F6}" destId="{EF426468-45BB-4096-86D1-468418F8F310}" srcOrd="3" destOrd="0" presId="urn:microsoft.com/office/officeart/2005/8/layout/matrix3"/>
    <dgm:cxn modelId="{1079A845-2203-42AE-9811-108B5262DFFE}" type="presParOf" srcId="{065DAC58-693D-4222-9037-32F393E6C5F6}" destId="{A6E4DCF4-731E-4BE1-8A0F-9878CE2C747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0F700D-FFD8-4629-B410-09FD4C32AE34}"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zh-CN" altLang="en-US"/>
        </a:p>
      </dgm:t>
    </dgm:pt>
    <dgm:pt modelId="{1593880F-5A65-4504-8559-AF4AB16E5D3F}">
      <dgm:prSet phldrT="[文本]" custT="1"/>
      <dgm:spPr>
        <a:solidFill>
          <a:srgbClr val="00B0F0"/>
        </a:solidFill>
        <a:ln>
          <a:noFill/>
        </a:ln>
      </dgm:spPr>
      <dgm:t>
        <a:bodyPr/>
        <a:lstStyle/>
        <a:p>
          <a:r>
            <a:rPr lang="zh-CN" altLang="en-US" sz="28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存储设备</a:t>
          </a:r>
        </a:p>
      </dgm:t>
    </dgm:pt>
    <dgm:pt modelId="{C79305A5-2FC3-423F-9484-1690CB30B5D4}" type="parTrans" cxnId="{2036D5B1-9837-4BEC-9A0C-9A23D277D040}">
      <dgm:prSet/>
      <dgm:spPr/>
      <dgm:t>
        <a:bodyPr/>
        <a:lstStyle/>
        <a:p>
          <a:endParaRPr lang="zh-CN" altLang="en-US" sz="2000"/>
        </a:p>
      </dgm:t>
    </dgm:pt>
    <dgm:pt modelId="{E198BEAB-FCE0-4561-9C96-23169DA3EB88}" type="sibTrans" cxnId="{2036D5B1-9837-4BEC-9A0C-9A23D277D040}">
      <dgm:prSet/>
      <dgm:spPr/>
      <dgm:t>
        <a:bodyPr/>
        <a:lstStyle/>
        <a:p>
          <a:endParaRPr lang="zh-CN" altLang="en-US" sz="2000"/>
        </a:p>
      </dgm:t>
    </dgm:pt>
    <dgm:pt modelId="{339AE2A8-FA3D-40A7-89A9-AB26D8B73532}">
      <dgm:prSet phldrT="[文本]" custT="1"/>
      <dgm:spPr>
        <a:solidFill>
          <a:srgbClr val="F4FBFE"/>
        </a:solidFill>
        <a:ln>
          <a:solidFill>
            <a:srgbClr val="99DFF9"/>
          </a:solidFill>
        </a:ln>
      </dgm:spPr>
      <dgm:t>
        <a:bodyPr/>
        <a:lstStyle/>
        <a:p>
          <a:pPr algn="ctr"/>
          <a:r>
            <a:rPr lang="en-US" altLang="zh-CN" sz="1800" b="1" dirty="0">
              <a:latin typeface="Huawei Sans" panose="020C0503030203020204" pitchFamily="34" charset="0"/>
              <a:ea typeface="方正兰亭黑简体" panose="02000000000000000000" pitchFamily="2" charset="-122"/>
              <a:sym typeface="Huawei Sans" panose="020C0503030203020204" pitchFamily="34" charset="0"/>
            </a:rPr>
            <a:t>SDRAM</a:t>
          </a:r>
        </a:p>
        <a:p>
          <a:pPr algn="l"/>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同步动态随机存储器是</a:t>
          </a:r>
          <a:r>
            <a:rPr lang="zh-CN"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系统运行内存</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r>
            <a:rPr lang="zh-CN" altLang="zh-CN" sz="1400" dirty="0">
              <a:latin typeface="Huawei Sans" panose="020C0503030203020204" pitchFamily="34" charset="0"/>
              <a:ea typeface="方正兰亭黑简体" panose="02000000000000000000" pitchFamily="2" charset="-122"/>
              <a:sym typeface="Huawei Sans" panose="020C0503030203020204" pitchFamily="34" charset="0"/>
            </a:rPr>
            <a:t>相当于电脑的</a:t>
          </a:r>
          <a:r>
            <a:rPr lang="zh-CN"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内存</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p>
      </dgm:t>
    </dgm:pt>
    <dgm:pt modelId="{9AE864A6-93A2-4690-9E50-246EC7B344EF}" type="parTrans" cxnId="{96BB3178-D9AA-490A-8455-C6A7FE1AB936}">
      <dgm:prSet/>
      <dgm:spPr>
        <a:solidFill>
          <a:srgbClr val="F4FBFE"/>
        </a:solidFill>
        <a:ln>
          <a:solidFill>
            <a:srgbClr val="99DFF9"/>
          </a:solidFill>
        </a:ln>
      </dgm:spPr>
      <dgm:t>
        <a:bodyPr/>
        <a:lstStyle/>
        <a:p>
          <a:endParaRPr lang="zh-CN" altLang="en-US" sz="2000"/>
        </a:p>
      </dgm:t>
    </dgm:pt>
    <dgm:pt modelId="{35C62F07-A031-43EA-B9B5-51C5A0401B5A}" type="sibTrans" cxnId="{96BB3178-D9AA-490A-8455-C6A7FE1AB936}">
      <dgm:prSet/>
      <dgm:spPr/>
      <dgm:t>
        <a:bodyPr/>
        <a:lstStyle/>
        <a:p>
          <a:endParaRPr lang="zh-CN" altLang="en-US" sz="2000"/>
        </a:p>
      </dgm:t>
    </dgm:pt>
    <dgm:pt modelId="{CE67BE64-4F52-47F6-A418-1CC9B18F423A}">
      <dgm:prSet phldrT="[文本]" custT="1"/>
      <dgm:spPr>
        <a:solidFill>
          <a:srgbClr val="F4FBFE"/>
        </a:solidFill>
        <a:ln>
          <a:solidFill>
            <a:srgbClr val="99DFF9"/>
          </a:solidFill>
        </a:ln>
      </dgm:spPr>
      <dgm:t>
        <a:bodyPr/>
        <a:lstStyle/>
        <a:p>
          <a:pPr algn="ctr"/>
          <a:r>
            <a:rPr lang="en-US" altLang="zh-CN" sz="1800" b="1" dirty="0">
              <a:latin typeface="Huawei Sans" panose="020C0503030203020204" pitchFamily="34" charset="0"/>
              <a:ea typeface="方正兰亭黑简体" panose="02000000000000000000" pitchFamily="2" charset="-122"/>
              <a:sym typeface="Huawei Sans" panose="020C0503030203020204" pitchFamily="34" charset="0"/>
            </a:rPr>
            <a:t>Flash</a:t>
          </a:r>
        </a:p>
        <a:p>
          <a:pPr algn="l"/>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属于</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非易失</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存储器，断电后，不会丢失数据。主要存放系统软件，配置文件等；补丁文件和</a:t>
          </a:r>
          <a:r>
            <a:rPr lang="en-US" altLang="en-US" sz="1400" dirty="0">
              <a:latin typeface="Huawei Sans" panose="020C0503030203020204" pitchFamily="34" charset="0"/>
              <a:ea typeface="方正兰亭黑简体" panose="02000000000000000000" pitchFamily="2" charset="-122"/>
              <a:sym typeface="Huawei Sans" panose="020C0503030203020204" pitchFamily="34" charset="0"/>
            </a:rPr>
            <a:t>PAF</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文件由维护人员上传，一般存储于</a:t>
          </a:r>
          <a:r>
            <a:rPr lang="en-US" altLang="en-US" sz="1400" dirty="0">
              <a:latin typeface="Huawei Sans" panose="020C0503030203020204" pitchFamily="34" charset="0"/>
              <a:ea typeface="方正兰亭黑简体" panose="02000000000000000000" pitchFamily="2" charset="-122"/>
              <a:sym typeface="Huawei Sans" panose="020C0503030203020204" pitchFamily="34" charset="0"/>
            </a:rPr>
            <a:t>flash</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或</a:t>
          </a:r>
          <a:r>
            <a:rPr lang="en-US" altLang="en-US" sz="1400" dirty="0">
              <a:latin typeface="Huawei Sans" panose="020C0503030203020204" pitchFamily="34" charset="0"/>
              <a:ea typeface="方正兰亭黑简体" panose="02000000000000000000" pitchFamily="2" charset="-122"/>
              <a:sym typeface="Huawei Sans" panose="020C0503030203020204" pitchFamily="34" charset="0"/>
            </a:rPr>
            <a:t>SD Card</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中。</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55803120-F0FE-4F81-BFB0-091B1C102E38}" type="parTrans" cxnId="{C3D4B538-EA14-4D03-8F28-B21C78E24966}">
      <dgm:prSet/>
      <dgm:spPr>
        <a:solidFill>
          <a:srgbClr val="F4FBFE"/>
        </a:solidFill>
        <a:ln>
          <a:solidFill>
            <a:srgbClr val="99DFF9"/>
          </a:solidFill>
        </a:ln>
      </dgm:spPr>
      <dgm:t>
        <a:bodyPr/>
        <a:lstStyle/>
        <a:p>
          <a:endParaRPr lang="zh-CN" altLang="en-US" sz="2000"/>
        </a:p>
      </dgm:t>
    </dgm:pt>
    <dgm:pt modelId="{A76DE284-7309-49A3-A226-0F86CB0BE9B1}" type="sibTrans" cxnId="{C3D4B538-EA14-4D03-8F28-B21C78E24966}">
      <dgm:prSet/>
      <dgm:spPr/>
      <dgm:t>
        <a:bodyPr/>
        <a:lstStyle/>
        <a:p>
          <a:endParaRPr lang="zh-CN" altLang="en-US" sz="2000"/>
        </a:p>
      </dgm:t>
    </dgm:pt>
    <dgm:pt modelId="{5DC02800-85E7-4E0D-97F1-DDA891EBAF0A}">
      <dgm:prSet phldrT="[文本]" custT="1"/>
      <dgm:spPr>
        <a:solidFill>
          <a:srgbClr val="F4FBFE"/>
        </a:solidFill>
        <a:ln>
          <a:solidFill>
            <a:srgbClr val="99DFF9"/>
          </a:solidFill>
        </a:ln>
      </dgm:spPr>
      <dgm:t>
        <a:bodyPr/>
        <a:lstStyle/>
        <a:p>
          <a:pPr algn="ctr"/>
          <a:r>
            <a:rPr lang="en-US" altLang="zh-CN" sz="1800" b="1" dirty="0">
              <a:latin typeface="Huawei Sans" panose="020C0503030203020204" pitchFamily="34" charset="0"/>
              <a:ea typeface="方正兰亭黑简体" panose="02000000000000000000" pitchFamily="2" charset="-122"/>
              <a:sym typeface="Huawei Sans" panose="020C0503030203020204" pitchFamily="34" charset="0"/>
            </a:rPr>
            <a:t>SD Card</a:t>
          </a:r>
        </a:p>
        <a:p>
          <a:pPr algn="l"/>
          <a:r>
            <a:rPr lang="zh-CN" altLang="zh-CN" sz="1400" dirty="0">
              <a:latin typeface="Huawei Sans" panose="020C0503030203020204" pitchFamily="34" charset="0"/>
              <a:ea typeface="方正兰亭黑简体" panose="02000000000000000000" pitchFamily="2" charset="-122"/>
              <a:sym typeface="Huawei Sans" panose="020C0503030203020204" pitchFamily="34" charset="0"/>
            </a:rPr>
            <a:t>断电后，</a:t>
          </a:r>
          <a:r>
            <a:rPr lang="zh-CN"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不会丢失数据</a:t>
          </a:r>
          <a:r>
            <a:rPr lang="zh-CN" altLang="zh-CN" sz="1400" dirty="0">
              <a:latin typeface="Huawei Sans" panose="020C0503030203020204" pitchFamily="34" charset="0"/>
              <a:ea typeface="方正兰亭黑简体" panose="02000000000000000000" pitchFamily="2" charset="-122"/>
              <a:sym typeface="Huawei Sans" panose="020C0503030203020204" pitchFamily="34" charset="0"/>
            </a:rPr>
            <a:t>。存储容量较大，一般出现在主控板上，可以存放</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系统文件</a:t>
          </a:r>
          <a:r>
            <a:rPr lang="zh-CN" altLang="zh-CN" sz="1400" dirty="0">
              <a:latin typeface="Huawei Sans" panose="020C0503030203020204" pitchFamily="34" charset="0"/>
              <a:ea typeface="方正兰亭黑简体" panose="02000000000000000000" pitchFamily="2" charset="-122"/>
              <a:sym typeface="Huawei Sans" panose="020C0503030203020204" pitchFamily="34" charset="0"/>
            </a:rPr>
            <a:t>，配置</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文件</a:t>
          </a:r>
          <a:r>
            <a:rPr lang="zh-CN" altLang="zh-CN" sz="1400" dirty="0">
              <a:latin typeface="Huawei Sans" panose="020C0503030203020204" pitchFamily="34" charset="0"/>
              <a:ea typeface="方正兰亭黑简体" panose="02000000000000000000" pitchFamily="2" charset="-122"/>
              <a:sym typeface="Huawei Sans" panose="020C0503030203020204" pitchFamily="34" charset="0"/>
            </a:rPr>
            <a:t>，日志等</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p>
      </dgm:t>
    </dgm:pt>
    <dgm:pt modelId="{F8F2B7CF-E331-4951-B0B3-B4010647DF53}" type="parTrans" cxnId="{FDD586C9-1027-45BC-B5F6-2D92C9C97B9B}">
      <dgm:prSet/>
      <dgm:spPr>
        <a:solidFill>
          <a:srgbClr val="F4FBFE"/>
        </a:solidFill>
        <a:ln>
          <a:solidFill>
            <a:srgbClr val="99DFF9"/>
          </a:solidFill>
        </a:ln>
      </dgm:spPr>
      <dgm:t>
        <a:bodyPr/>
        <a:lstStyle/>
        <a:p>
          <a:endParaRPr lang="zh-CN" altLang="en-US" sz="2000"/>
        </a:p>
      </dgm:t>
    </dgm:pt>
    <dgm:pt modelId="{B9B1A059-6FAB-41D5-9480-557B03C50003}" type="sibTrans" cxnId="{FDD586C9-1027-45BC-B5F6-2D92C9C97B9B}">
      <dgm:prSet/>
      <dgm:spPr/>
      <dgm:t>
        <a:bodyPr/>
        <a:lstStyle/>
        <a:p>
          <a:endParaRPr lang="zh-CN" altLang="en-US" sz="2000"/>
        </a:p>
      </dgm:t>
    </dgm:pt>
    <dgm:pt modelId="{E3D3115F-95C5-435F-80E6-1E46609514D5}">
      <dgm:prSet custT="1"/>
      <dgm:spPr>
        <a:solidFill>
          <a:srgbClr val="F4FBFE"/>
        </a:solidFill>
        <a:ln>
          <a:solidFill>
            <a:srgbClr val="99DFF9"/>
          </a:solidFill>
        </a:ln>
      </dgm:spPr>
      <dgm:t>
        <a:bodyPr/>
        <a:lstStyle/>
        <a:p>
          <a:pPr algn="ctr"/>
          <a:r>
            <a:rPr lang="en-US" altLang="zh-CN" sz="1800" b="1" dirty="0">
              <a:latin typeface="Huawei Sans" panose="020C0503030203020204" pitchFamily="34" charset="0"/>
              <a:ea typeface="方正兰亭黑简体" panose="02000000000000000000" pitchFamily="2" charset="-122"/>
              <a:sym typeface="Huawei Sans" panose="020C0503030203020204" pitchFamily="34" charset="0"/>
            </a:rPr>
            <a:t>NVRAM</a:t>
          </a:r>
        </a:p>
        <a:p>
          <a:pPr algn="l"/>
          <a:r>
            <a:rPr lang="zh-CN"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非易失</a:t>
          </a:r>
          <a:r>
            <a:rPr lang="zh-CN" altLang="zh-CN" sz="1400" dirty="0">
              <a:latin typeface="Huawei Sans" panose="020C0503030203020204" pitchFamily="34" charset="0"/>
              <a:ea typeface="方正兰亭黑简体" panose="02000000000000000000" pitchFamily="2" charset="-122"/>
              <a:sym typeface="Huawei Sans" panose="020C0503030203020204" pitchFamily="34" charset="0"/>
            </a:rPr>
            <a:t>随机读写存储器</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，用于存储日志缓存文件，定时器超时或缓存满后再写入</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Flash</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p>
      </dgm:t>
    </dgm:pt>
    <dgm:pt modelId="{BD942F78-E2E5-4585-9AA8-1A9C72AD8192}" type="parTrans" cxnId="{198243BD-C4DF-4946-A1DE-6573AAC2E1C4}">
      <dgm:prSet/>
      <dgm:spPr>
        <a:solidFill>
          <a:srgbClr val="F4FBFE"/>
        </a:solidFill>
        <a:ln>
          <a:solidFill>
            <a:srgbClr val="99DFF9"/>
          </a:solidFill>
        </a:ln>
      </dgm:spPr>
      <dgm:t>
        <a:bodyPr/>
        <a:lstStyle/>
        <a:p>
          <a:endParaRPr lang="zh-CN" altLang="en-US" sz="2000"/>
        </a:p>
      </dgm:t>
    </dgm:pt>
    <dgm:pt modelId="{06380C47-2054-4801-891E-5E208C8CB165}" type="sibTrans" cxnId="{198243BD-C4DF-4946-A1DE-6573AAC2E1C4}">
      <dgm:prSet/>
      <dgm:spPr/>
      <dgm:t>
        <a:bodyPr/>
        <a:lstStyle/>
        <a:p>
          <a:endParaRPr lang="zh-CN" altLang="en-US" sz="2000"/>
        </a:p>
      </dgm:t>
    </dgm:pt>
    <dgm:pt modelId="{EC02F50C-87D3-4F50-8A4C-4FF5E37FB8BD}">
      <dgm:prSet custT="1"/>
      <dgm:spPr>
        <a:solidFill>
          <a:srgbClr val="F4FBFE"/>
        </a:solidFill>
        <a:ln>
          <a:solidFill>
            <a:srgbClr val="99DFF9"/>
          </a:solidFill>
        </a:ln>
      </dgm:spPr>
      <dgm:t>
        <a:bodyPr/>
        <a:lstStyle/>
        <a:p>
          <a:r>
            <a:rPr lang="en-US" altLang="zh-CN" sz="1800" b="1" dirty="0">
              <a:latin typeface="Huawei Sans" panose="020C0503030203020204" pitchFamily="34" charset="0"/>
              <a:ea typeface="方正兰亭黑简体" panose="02000000000000000000" pitchFamily="2" charset="-122"/>
              <a:sym typeface="Huawei Sans" panose="020C0503030203020204" pitchFamily="34" charset="0"/>
            </a:rPr>
            <a:t>USB</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USB</a:t>
          </a:r>
          <a:r>
            <a:rPr lang="zh-CN" altLang="zh-CN" sz="1400" dirty="0">
              <a:latin typeface="Huawei Sans" panose="020C0503030203020204" pitchFamily="34" charset="0"/>
              <a:ea typeface="方正兰亭黑简体" panose="02000000000000000000" pitchFamily="2" charset="-122"/>
              <a:sym typeface="Huawei Sans" panose="020C0503030203020204" pitchFamily="34" charset="0"/>
            </a:rPr>
            <a:t>是接口，</a:t>
          </a:r>
          <a:r>
            <a:rPr lang="zh-CN"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用于外接大容量存储设备</a:t>
          </a:r>
          <a:r>
            <a:rPr lang="zh-CN" altLang="zh-CN" sz="1400" dirty="0">
              <a:latin typeface="Huawei Sans" panose="020C0503030203020204" pitchFamily="34" charset="0"/>
              <a:ea typeface="方正兰亭黑简体" panose="02000000000000000000" pitchFamily="2" charset="-122"/>
              <a:sym typeface="Huawei Sans" panose="020C0503030203020204" pitchFamily="34" charset="0"/>
            </a:rPr>
            <a:t>，主要用于设备升级，传输数据。</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44BA6FB4-928E-4A9A-B901-73F6A091E1B6}" type="parTrans" cxnId="{74E0B4A5-ABF6-4C4B-BA4E-44462A7DEE2C}">
      <dgm:prSet/>
      <dgm:spPr>
        <a:solidFill>
          <a:srgbClr val="F4FBFE"/>
        </a:solidFill>
        <a:ln>
          <a:solidFill>
            <a:srgbClr val="99DFF9"/>
          </a:solidFill>
        </a:ln>
      </dgm:spPr>
      <dgm:t>
        <a:bodyPr/>
        <a:lstStyle/>
        <a:p>
          <a:endParaRPr lang="zh-CN" altLang="en-US" sz="2000"/>
        </a:p>
      </dgm:t>
    </dgm:pt>
    <dgm:pt modelId="{CE244288-1857-4366-8FBC-57C81F3FCD08}" type="sibTrans" cxnId="{74E0B4A5-ABF6-4C4B-BA4E-44462A7DEE2C}">
      <dgm:prSet/>
      <dgm:spPr/>
      <dgm:t>
        <a:bodyPr/>
        <a:lstStyle/>
        <a:p>
          <a:endParaRPr lang="zh-CN" altLang="en-US" sz="2000"/>
        </a:p>
      </dgm:t>
    </dgm:pt>
    <dgm:pt modelId="{60AC2FE2-8E88-48D2-89B4-0BC3E1347393}" type="pres">
      <dgm:prSet presAssocID="{3F0F700D-FFD8-4629-B410-09FD4C32AE34}" presName="cycle" presStyleCnt="0">
        <dgm:presLayoutVars>
          <dgm:chMax val="1"/>
          <dgm:dir/>
          <dgm:animLvl val="ctr"/>
          <dgm:resizeHandles val="exact"/>
        </dgm:presLayoutVars>
      </dgm:prSet>
      <dgm:spPr/>
    </dgm:pt>
    <dgm:pt modelId="{CDA59184-309F-430E-8E88-AC56BD0D8ECD}" type="pres">
      <dgm:prSet presAssocID="{1593880F-5A65-4504-8559-AF4AB16E5D3F}" presName="centerShape" presStyleLbl="node0" presStyleIdx="0" presStyleCnt="1" custScaleX="65053" custScaleY="61165"/>
      <dgm:spPr/>
    </dgm:pt>
    <dgm:pt modelId="{A0AD61C7-C30C-4EE8-81FB-ED552CD2EDFD}" type="pres">
      <dgm:prSet presAssocID="{9AE864A6-93A2-4690-9E50-246EC7B344EF}" presName="parTrans" presStyleLbl="bgSibTrans2D1" presStyleIdx="0" presStyleCnt="5"/>
      <dgm:spPr/>
    </dgm:pt>
    <dgm:pt modelId="{B0B4EB2E-3559-4BE4-AE82-0216A530697E}" type="pres">
      <dgm:prSet presAssocID="{339AE2A8-FA3D-40A7-89A9-AB26D8B73532}" presName="node" presStyleLbl="node1" presStyleIdx="0" presStyleCnt="5" custScaleX="170121" custScaleY="61710" custRadScaleRad="118203" custRadScaleInc="500">
        <dgm:presLayoutVars>
          <dgm:bulletEnabled val="1"/>
        </dgm:presLayoutVars>
      </dgm:prSet>
      <dgm:spPr/>
    </dgm:pt>
    <dgm:pt modelId="{1B3E6DA7-B51E-432A-ADC3-BF21C84AD181}" type="pres">
      <dgm:prSet presAssocID="{55803120-F0FE-4F81-BFB0-091B1C102E38}" presName="parTrans" presStyleLbl="bgSibTrans2D1" presStyleIdx="1" presStyleCnt="5" custLinFactNeighborX="2802" custLinFactNeighborY="-15701"/>
      <dgm:spPr/>
    </dgm:pt>
    <dgm:pt modelId="{38969FFE-EE44-4CB3-93FD-D123505742EA}" type="pres">
      <dgm:prSet presAssocID="{CE67BE64-4F52-47F6-A418-1CC9B18F423A}" presName="node" presStyleLbl="node1" presStyleIdx="1" presStyleCnt="5" custScaleX="171589" custScaleY="107216" custRadScaleRad="122289" custRadScaleInc="-40598">
        <dgm:presLayoutVars>
          <dgm:bulletEnabled val="1"/>
        </dgm:presLayoutVars>
      </dgm:prSet>
      <dgm:spPr/>
    </dgm:pt>
    <dgm:pt modelId="{46AB9264-163C-47A1-AE96-A44ECA65A998}" type="pres">
      <dgm:prSet presAssocID="{F8F2B7CF-E331-4951-B0B3-B4010647DF53}" presName="parTrans" presStyleLbl="bgSibTrans2D1" presStyleIdx="2" presStyleCnt="5" custLinFactNeighborX="-4016" custLinFactNeighborY="-7851"/>
      <dgm:spPr/>
    </dgm:pt>
    <dgm:pt modelId="{3CE54960-9CE0-48FC-BCB1-CADB5778B4DE}" type="pres">
      <dgm:prSet presAssocID="{5DC02800-85E7-4E0D-97F1-DDA891EBAF0A}" presName="node" presStyleLbl="node1" presStyleIdx="2" presStyleCnt="5" custScaleX="164932" custScaleY="107342" custRadScaleRad="121979" custRadScaleInc="167421">
        <dgm:presLayoutVars>
          <dgm:bulletEnabled val="1"/>
        </dgm:presLayoutVars>
      </dgm:prSet>
      <dgm:spPr/>
    </dgm:pt>
    <dgm:pt modelId="{7BFAD371-7523-4151-ACAA-5B50989E3A17}" type="pres">
      <dgm:prSet presAssocID="{BD942F78-E2E5-4585-9AA8-1A9C72AD8192}" presName="parTrans" presStyleLbl="bgSibTrans2D1" presStyleIdx="3" presStyleCnt="5"/>
      <dgm:spPr/>
    </dgm:pt>
    <dgm:pt modelId="{6CD46AD4-5AF2-4D64-B758-F8377EB0B8F9}" type="pres">
      <dgm:prSet presAssocID="{E3D3115F-95C5-435F-80E6-1E46609514D5}" presName="node" presStyleLbl="node1" presStyleIdx="3" presStyleCnt="5" custScaleX="143123" custScaleY="76648" custRadScaleRad="100841" custRadScaleInc="-124201">
        <dgm:presLayoutVars>
          <dgm:bulletEnabled val="1"/>
        </dgm:presLayoutVars>
      </dgm:prSet>
      <dgm:spPr/>
    </dgm:pt>
    <dgm:pt modelId="{5ED49211-2E2B-4CFA-AD92-BB6AD057025A}" type="pres">
      <dgm:prSet presAssocID="{44BA6FB4-928E-4A9A-B901-73F6A091E1B6}" presName="parTrans" presStyleLbl="bgSibTrans2D1" presStyleIdx="4" presStyleCnt="5"/>
      <dgm:spPr/>
    </dgm:pt>
    <dgm:pt modelId="{1460285B-6BF9-426F-9C9A-4AD0CCC3402F}" type="pres">
      <dgm:prSet presAssocID="{EC02F50C-87D3-4F50-8A4C-4FF5E37FB8BD}" presName="node" presStyleLbl="node1" presStyleIdx="4" presStyleCnt="5" custScaleX="161378" custScaleY="64210" custRadScaleRad="123403" custRadScaleInc="-479">
        <dgm:presLayoutVars>
          <dgm:bulletEnabled val="1"/>
        </dgm:presLayoutVars>
      </dgm:prSet>
      <dgm:spPr/>
    </dgm:pt>
  </dgm:ptLst>
  <dgm:cxnLst>
    <dgm:cxn modelId="{A9C33F29-35F9-4079-A555-B27A67573E56}" type="presOf" srcId="{55803120-F0FE-4F81-BFB0-091B1C102E38}" destId="{1B3E6DA7-B51E-432A-ADC3-BF21C84AD181}" srcOrd="0" destOrd="0" presId="urn:microsoft.com/office/officeart/2005/8/layout/radial4"/>
    <dgm:cxn modelId="{63431E2C-4E29-4BED-88E4-1823BCD8F131}" type="presOf" srcId="{EC02F50C-87D3-4F50-8A4C-4FF5E37FB8BD}" destId="{1460285B-6BF9-426F-9C9A-4AD0CCC3402F}" srcOrd="0" destOrd="0" presId="urn:microsoft.com/office/officeart/2005/8/layout/radial4"/>
    <dgm:cxn modelId="{7123942F-C6E3-470B-9B34-30F34857C0A4}" type="presOf" srcId="{F8F2B7CF-E331-4951-B0B3-B4010647DF53}" destId="{46AB9264-163C-47A1-AE96-A44ECA65A998}" srcOrd="0" destOrd="0" presId="urn:microsoft.com/office/officeart/2005/8/layout/radial4"/>
    <dgm:cxn modelId="{C3D4B538-EA14-4D03-8F28-B21C78E24966}" srcId="{1593880F-5A65-4504-8559-AF4AB16E5D3F}" destId="{CE67BE64-4F52-47F6-A418-1CC9B18F423A}" srcOrd="1" destOrd="0" parTransId="{55803120-F0FE-4F81-BFB0-091B1C102E38}" sibTransId="{A76DE284-7309-49A3-A226-0F86CB0BE9B1}"/>
    <dgm:cxn modelId="{4C19534F-8142-41CF-AA11-C9D07A129597}" type="presOf" srcId="{3F0F700D-FFD8-4629-B410-09FD4C32AE34}" destId="{60AC2FE2-8E88-48D2-89B4-0BC3E1347393}" srcOrd="0" destOrd="0" presId="urn:microsoft.com/office/officeart/2005/8/layout/radial4"/>
    <dgm:cxn modelId="{769F0C72-A5E3-47DA-B08D-1D290FA5B034}" type="presOf" srcId="{44BA6FB4-928E-4A9A-B901-73F6A091E1B6}" destId="{5ED49211-2E2B-4CFA-AD92-BB6AD057025A}" srcOrd="0" destOrd="0" presId="urn:microsoft.com/office/officeart/2005/8/layout/radial4"/>
    <dgm:cxn modelId="{3F79E453-9E49-4D87-BBC0-B8E0F310E9E3}" type="presOf" srcId="{CE67BE64-4F52-47F6-A418-1CC9B18F423A}" destId="{38969FFE-EE44-4CB3-93FD-D123505742EA}" srcOrd="0" destOrd="0" presId="urn:microsoft.com/office/officeart/2005/8/layout/radial4"/>
    <dgm:cxn modelId="{96BB3178-D9AA-490A-8455-C6A7FE1AB936}" srcId="{1593880F-5A65-4504-8559-AF4AB16E5D3F}" destId="{339AE2A8-FA3D-40A7-89A9-AB26D8B73532}" srcOrd="0" destOrd="0" parTransId="{9AE864A6-93A2-4690-9E50-246EC7B344EF}" sibTransId="{35C62F07-A031-43EA-B9B5-51C5A0401B5A}"/>
    <dgm:cxn modelId="{3553D279-F187-4B6F-9DD8-A631E0710088}" type="presOf" srcId="{339AE2A8-FA3D-40A7-89A9-AB26D8B73532}" destId="{B0B4EB2E-3559-4BE4-AE82-0216A530697E}" srcOrd="0" destOrd="0" presId="urn:microsoft.com/office/officeart/2005/8/layout/radial4"/>
    <dgm:cxn modelId="{74E0B4A5-ABF6-4C4B-BA4E-44462A7DEE2C}" srcId="{1593880F-5A65-4504-8559-AF4AB16E5D3F}" destId="{EC02F50C-87D3-4F50-8A4C-4FF5E37FB8BD}" srcOrd="4" destOrd="0" parTransId="{44BA6FB4-928E-4A9A-B901-73F6A091E1B6}" sibTransId="{CE244288-1857-4366-8FBC-57C81F3FCD08}"/>
    <dgm:cxn modelId="{D97F8CAA-9564-481B-B0E9-6679D9407362}" type="presOf" srcId="{5DC02800-85E7-4E0D-97F1-DDA891EBAF0A}" destId="{3CE54960-9CE0-48FC-BCB1-CADB5778B4DE}" srcOrd="0" destOrd="0" presId="urn:microsoft.com/office/officeart/2005/8/layout/radial4"/>
    <dgm:cxn modelId="{2036D5B1-9837-4BEC-9A0C-9A23D277D040}" srcId="{3F0F700D-FFD8-4629-B410-09FD4C32AE34}" destId="{1593880F-5A65-4504-8559-AF4AB16E5D3F}" srcOrd="0" destOrd="0" parTransId="{C79305A5-2FC3-423F-9484-1690CB30B5D4}" sibTransId="{E198BEAB-FCE0-4561-9C96-23169DA3EB88}"/>
    <dgm:cxn modelId="{198243BD-C4DF-4946-A1DE-6573AAC2E1C4}" srcId="{1593880F-5A65-4504-8559-AF4AB16E5D3F}" destId="{E3D3115F-95C5-435F-80E6-1E46609514D5}" srcOrd="3" destOrd="0" parTransId="{BD942F78-E2E5-4585-9AA8-1A9C72AD8192}" sibTransId="{06380C47-2054-4801-891E-5E208C8CB165}"/>
    <dgm:cxn modelId="{FDD586C9-1027-45BC-B5F6-2D92C9C97B9B}" srcId="{1593880F-5A65-4504-8559-AF4AB16E5D3F}" destId="{5DC02800-85E7-4E0D-97F1-DDA891EBAF0A}" srcOrd="2" destOrd="0" parTransId="{F8F2B7CF-E331-4951-B0B3-B4010647DF53}" sibTransId="{B9B1A059-6FAB-41D5-9480-557B03C50003}"/>
    <dgm:cxn modelId="{CE0EE5CE-A464-410C-8F54-4D50D524CBC5}" type="presOf" srcId="{E3D3115F-95C5-435F-80E6-1E46609514D5}" destId="{6CD46AD4-5AF2-4D64-B758-F8377EB0B8F9}" srcOrd="0" destOrd="0" presId="urn:microsoft.com/office/officeart/2005/8/layout/radial4"/>
    <dgm:cxn modelId="{7FE9BBE2-F776-42E3-ACB1-A2B16A6EFCEA}" type="presOf" srcId="{BD942F78-E2E5-4585-9AA8-1A9C72AD8192}" destId="{7BFAD371-7523-4151-ACAA-5B50989E3A17}" srcOrd="0" destOrd="0" presId="urn:microsoft.com/office/officeart/2005/8/layout/radial4"/>
    <dgm:cxn modelId="{DBD508EA-009F-4426-B73F-1671C08140F2}" type="presOf" srcId="{9AE864A6-93A2-4690-9E50-246EC7B344EF}" destId="{A0AD61C7-C30C-4EE8-81FB-ED552CD2EDFD}" srcOrd="0" destOrd="0" presId="urn:microsoft.com/office/officeart/2005/8/layout/radial4"/>
    <dgm:cxn modelId="{C1117CEA-1D34-4A96-BBDC-720B42496193}" type="presOf" srcId="{1593880F-5A65-4504-8559-AF4AB16E5D3F}" destId="{CDA59184-309F-430E-8E88-AC56BD0D8ECD}" srcOrd="0" destOrd="0" presId="urn:microsoft.com/office/officeart/2005/8/layout/radial4"/>
    <dgm:cxn modelId="{FC57BAB0-FAF2-4458-AACC-6C1C16147F2B}" type="presParOf" srcId="{60AC2FE2-8E88-48D2-89B4-0BC3E1347393}" destId="{CDA59184-309F-430E-8E88-AC56BD0D8ECD}" srcOrd="0" destOrd="0" presId="urn:microsoft.com/office/officeart/2005/8/layout/radial4"/>
    <dgm:cxn modelId="{547661CD-2940-48D6-A1B0-26DF1120F371}" type="presParOf" srcId="{60AC2FE2-8E88-48D2-89B4-0BC3E1347393}" destId="{A0AD61C7-C30C-4EE8-81FB-ED552CD2EDFD}" srcOrd="1" destOrd="0" presId="urn:microsoft.com/office/officeart/2005/8/layout/radial4"/>
    <dgm:cxn modelId="{DFE7CEA9-3818-4643-BDF2-31CABC31E9A8}" type="presParOf" srcId="{60AC2FE2-8E88-48D2-89B4-0BC3E1347393}" destId="{B0B4EB2E-3559-4BE4-AE82-0216A530697E}" srcOrd="2" destOrd="0" presId="urn:microsoft.com/office/officeart/2005/8/layout/radial4"/>
    <dgm:cxn modelId="{0D78951C-CABC-4410-9E84-BF9CCA41123D}" type="presParOf" srcId="{60AC2FE2-8E88-48D2-89B4-0BC3E1347393}" destId="{1B3E6DA7-B51E-432A-ADC3-BF21C84AD181}" srcOrd="3" destOrd="0" presId="urn:microsoft.com/office/officeart/2005/8/layout/radial4"/>
    <dgm:cxn modelId="{E4BD5533-C3BD-427E-A47C-426B44D97EBF}" type="presParOf" srcId="{60AC2FE2-8E88-48D2-89B4-0BC3E1347393}" destId="{38969FFE-EE44-4CB3-93FD-D123505742EA}" srcOrd="4" destOrd="0" presId="urn:microsoft.com/office/officeart/2005/8/layout/radial4"/>
    <dgm:cxn modelId="{8E9BD9EF-C787-40B4-95A7-F1AB7A617AEB}" type="presParOf" srcId="{60AC2FE2-8E88-48D2-89B4-0BC3E1347393}" destId="{46AB9264-163C-47A1-AE96-A44ECA65A998}" srcOrd="5" destOrd="0" presId="urn:microsoft.com/office/officeart/2005/8/layout/radial4"/>
    <dgm:cxn modelId="{107AE8F2-CF1F-4280-9F92-D4CD2CDF0447}" type="presParOf" srcId="{60AC2FE2-8E88-48D2-89B4-0BC3E1347393}" destId="{3CE54960-9CE0-48FC-BCB1-CADB5778B4DE}" srcOrd="6" destOrd="0" presId="urn:microsoft.com/office/officeart/2005/8/layout/radial4"/>
    <dgm:cxn modelId="{99E98BFE-6864-47B7-9953-6A073D368824}" type="presParOf" srcId="{60AC2FE2-8E88-48D2-89B4-0BC3E1347393}" destId="{7BFAD371-7523-4151-ACAA-5B50989E3A17}" srcOrd="7" destOrd="0" presId="urn:microsoft.com/office/officeart/2005/8/layout/radial4"/>
    <dgm:cxn modelId="{1FEAC45E-C926-4A2D-B7D0-2F4C4F4755A0}" type="presParOf" srcId="{60AC2FE2-8E88-48D2-89B4-0BC3E1347393}" destId="{6CD46AD4-5AF2-4D64-B758-F8377EB0B8F9}" srcOrd="8" destOrd="0" presId="urn:microsoft.com/office/officeart/2005/8/layout/radial4"/>
    <dgm:cxn modelId="{560E359A-1D86-4581-B92C-72581CA6ACE9}" type="presParOf" srcId="{60AC2FE2-8E88-48D2-89B4-0BC3E1347393}" destId="{5ED49211-2E2B-4CFA-AD92-BB6AD057025A}" srcOrd="9" destOrd="0" presId="urn:microsoft.com/office/officeart/2005/8/layout/radial4"/>
    <dgm:cxn modelId="{EF7F9F14-A2C3-4AD4-991B-D9C007A1E8CC}" type="presParOf" srcId="{60AC2FE2-8E88-48D2-89B4-0BC3E1347393}" destId="{1460285B-6BF9-426F-9C9A-4AD0CCC3402F}"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00CA8-7F87-4CBD-AF49-BA7F71FDDE73}">
      <dsp:nvSpPr>
        <dsp:cNvPr id="0" name=""/>
        <dsp:cNvSpPr/>
      </dsp:nvSpPr>
      <dsp:spPr>
        <a:xfrm>
          <a:off x="1103496" y="0"/>
          <a:ext cx="2857500" cy="2857500"/>
        </a:xfrm>
        <a:prstGeom prst="diamond">
          <a:avLst/>
        </a:prstGeom>
        <a:noFill/>
        <a:ln>
          <a:noFill/>
        </a:ln>
        <a:effectLst/>
      </dsp:spPr>
      <dsp:style>
        <a:lnRef idx="0">
          <a:scrgbClr r="0" g="0" b="0"/>
        </a:lnRef>
        <a:fillRef idx="1">
          <a:scrgbClr r="0" g="0" b="0"/>
        </a:fillRef>
        <a:effectRef idx="0">
          <a:scrgbClr r="0" g="0" b="0"/>
        </a:effectRef>
        <a:fontRef idx="minor"/>
      </dsp:style>
    </dsp:sp>
    <dsp:sp modelId="{767FE589-7160-45BD-AF0F-DC8FA78D1636}">
      <dsp:nvSpPr>
        <dsp:cNvPr id="0" name=""/>
        <dsp:cNvSpPr/>
      </dsp:nvSpPr>
      <dsp:spPr>
        <a:xfrm>
          <a:off x="1344612" y="271462"/>
          <a:ext cx="1114425" cy="1114425"/>
        </a:xfrm>
        <a:prstGeom prst="roundRect">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Huawei Sans" panose="020C0503030203020204" pitchFamily="34" charset="0"/>
              <a:ea typeface="方正兰亭黑简体" panose="02000000000000000000" pitchFamily="2" charset="-122"/>
              <a:sym typeface="Huawei Sans" panose="020C0503030203020204" pitchFamily="34" charset="0"/>
            </a:rPr>
            <a:t>系统软件</a:t>
          </a:r>
        </a:p>
      </dsp:txBody>
      <dsp:txXfrm>
        <a:off x="1399014" y="325864"/>
        <a:ext cx="1005621" cy="1005621"/>
      </dsp:txXfrm>
    </dsp:sp>
    <dsp:sp modelId="{48C08C57-2692-489A-BA81-54A93A2C6585}">
      <dsp:nvSpPr>
        <dsp:cNvPr id="0" name=""/>
        <dsp:cNvSpPr/>
      </dsp:nvSpPr>
      <dsp:spPr>
        <a:xfrm>
          <a:off x="2544762" y="271462"/>
          <a:ext cx="1114425" cy="1114425"/>
        </a:xfrm>
        <a:prstGeom prst="roundRect">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Huawei Sans" panose="020C0503030203020204" pitchFamily="34" charset="0"/>
              <a:ea typeface="方正兰亭黑简体" panose="02000000000000000000" pitchFamily="2" charset="-122"/>
              <a:sym typeface="Huawei Sans" panose="020C0503030203020204" pitchFamily="34" charset="0"/>
            </a:rPr>
            <a:t>配置文件</a:t>
          </a:r>
        </a:p>
      </dsp:txBody>
      <dsp:txXfrm>
        <a:off x="2599164" y="325864"/>
        <a:ext cx="1005621" cy="1005621"/>
      </dsp:txXfrm>
    </dsp:sp>
    <dsp:sp modelId="{EF426468-45BB-4096-86D1-468418F8F310}">
      <dsp:nvSpPr>
        <dsp:cNvPr id="0" name=""/>
        <dsp:cNvSpPr/>
      </dsp:nvSpPr>
      <dsp:spPr>
        <a:xfrm>
          <a:off x="1344612" y="1471612"/>
          <a:ext cx="1114425" cy="1114425"/>
        </a:xfrm>
        <a:prstGeom prst="roundRect">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Huawei Sans" panose="020C0503030203020204" pitchFamily="34" charset="0"/>
              <a:ea typeface="方正兰亭黑简体" panose="02000000000000000000" pitchFamily="2" charset="-122"/>
              <a:sym typeface="Huawei Sans" panose="020C0503030203020204" pitchFamily="34" charset="0"/>
            </a:rPr>
            <a:t>补丁文件</a:t>
          </a:r>
        </a:p>
      </dsp:txBody>
      <dsp:txXfrm>
        <a:off x="1399014" y="1526014"/>
        <a:ext cx="1005621" cy="1005621"/>
      </dsp:txXfrm>
    </dsp:sp>
    <dsp:sp modelId="{A6E4DCF4-731E-4BE1-8A0F-9878CE2C7470}">
      <dsp:nvSpPr>
        <dsp:cNvPr id="0" name=""/>
        <dsp:cNvSpPr/>
      </dsp:nvSpPr>
      <dsp:spPr>
        <a:xfrm>
          <a:off x="2544762" y="1471612"/>
          <a:ext cx="1114425" cy="1114425"/>
        </a:xfrm>
        <a:prstGeom prst="roundRect">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latin typeface="Huawei Sans" panose="020C0503030203020204" pitchFamily="34" charset="0"/>
              <a:ea typeface="方正兰亭黑简体" panose="02000000000000000000" pitchFamily="2" charset="-122"/>
              <a:sym typeface="Huawei Sans" panose="020C0503030203020204" pitchFamily="34" charset="0"/>
            </a:rPr>
            <a:t>PAF</a:t>
          </a:r>
        </a:p>
        <a:p>
          <a:pPr marL="0" lvl="0" indent="0" algn="ctr" defTabSz="977900">
            <a:lnSpc>
              <a:spcPct val="90000"/>
            </a:lnSpc>
            <a:spcBef>
              <a:spcPct val="0"/>
            </a:spcBef>
            <a:spcAft>
              <a:spcPct val="35000"/>
            </a:spcAft>
            <a:buNone/>
          </a:pPr>
          <a:r>
            <a:rPr lang="zh-CN" altLang="en-US" sz="2200" kern="1200" dirty="0">
              <a:latin typeface="Huawei Sans" panose="020C0503030203020204" pitchFamily="34" charset="0"/>
              <a:ea typeface="方正兰亭黑简体" panose="02000000000000000000" pitchFamily="2" charset="-122"/>
              <a:sym typeface="Huawei Sans" panose="020C0503030203020204" pitchFamily="34" charset="0"/>
            </a:rPr>
            <a:t>文件</a:t>
          </a:r>
        </a:p>
      </dsp:txBody>
      <dsp:txXfrm>
        <a:off x="2599164" y="1526014"/>
        <a:ext cx="1005621" cy="1005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59184-309F-430E-8E88-AC56BD0D8ECD}">
      <dsp:nvSpPr>
        <dsp:cNvPr id="0" name=""/>
        <dsp:cNvSpPr/>
      </dsp:nvSpPr>
      <dsp:spPr>
        <a:xfrm>
          <a:off x="4597750" y="3223726"/>
          <a:ext cx="1265976" cy="1190313"/>
        </a:xfrm>
        <a:prstGeom prst="ellipse">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存储设备</a:t>
          </a:r>
        </a:p>
      </dsp:txBody>
      <dsp:txXfrm>
        <a:off x="4783148" y="3398043"/>
        <a:ext cx="895180" cy="841679"/>
      </dsp:txXfrm>
    </dsp:sp>
    <dsp:sp modelId="{A0AD61C7-C30C-4EE8-81FB-ED552CD2EDFD}">
      <dsp:nvSpPr>
        <dsp:cNvPr id="0" name=""/>
        <dsp:cNvSpPr/>
      </dsp:nvSpPr>
      <dsp:spPr>
        <a:xfrm rot="10810800">
          <a:off x="1847496" y="3535022"/>
          <a:ext cx="2599000" cy="554629"/>
        </a:xfrm>
        <a:prstGeom prst="leftArrow">
          <a:avLst>
            <a:gd name="adj1" fmla="val 60000"/>
            <a:gd name="adj2" fmla="val 50000"/>
          </a:avLst>
        </a:prstGeom>
        <a:solidFill>
          <a:srgbClr val="F4FBFE"/>
        </a:solidFill>
        <a:ln>
          <a:solidFill>
            <a:srgbClr val="99DFF9"/>
          </a:solidFill>
        </a:ln>
        <a:effectLst/>
      </dsp:spPr>
      <dsp:style>
        <a:lnRef idx="0">
          <a:scrgbClr r="0" g="0" b="0"/>
        </a:lnRef>
        <a:fillRef idx="1">
          <a:scrgbClr r="0" g="0" b="0"/>
        </a:fillRef>
        <a:effectRef idx="0">
          <a:scrgbClr r="0" g="0" b="0"/>
        </a:effectRef>
        <a:fontRef idx="minor">
          <a:schemeClr val="lt1"/>
        </a:fontRef>
      </dsp:style>
    </dsp:sp>
    <dsp:sp modelId="{B0B4EB2E-3559-4BE4-AE82-0216A530697E}">
      <dsp:nvSpPr>
        <dsp:cNvPr id="0" name=""/>
        <dsp:cNvSpPr/>
      </dsp:nvSpPr>
      <dsp:spPr>
        <a:xfrm>
          <a:off x="274933" y="3351905"/>
          <a:ext cx="3145139" cy="912698"/>
        </a:xfrm>
        <a:prstGeom prst="roundRect">
          <a:avLst>
            <a:gd name="adj" fmla="val 10000"/>
          </a:avLst>
        </a:prstGeom>
        <a:solidFill>
          <a:srgbClr val="F4FBFE"/>
        </a:solidFill>
        <a:ln w="12700" cap="flat" cmpd="sng" algn="ctr">
          <a:solidFill>
            <a:srgbClr val="99DFF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Huawei Sans" panose="020C0503030203020204" pitchFamily="34" charset="0"/>
              <a:ea typeface="方正兰亭黑简体" panose="02000000000000000000" pitchFamily="2" charset="-122"/>
              <a:sym typeface="Huawei Sans" panose="020C0503030203020204" pitchFamily="34" charset="0"/>
            </a:rPr>
            <a:t>SDRAM</a:t>
          </a:r>
        </a:p>
        <a:p>
          <a:pPr marL="0" lvl="0" indent="0" algn="l" defTabSz="800100">
            <a:lnSpc>
              <a:spcPct val="90000"/>
            </a:lnSpc>
            <a:spcBef>
              <a:spcPct val="0"/>
            </a:spcBef>
            <a:spcAft>
              <a:spcPct val="35000"/>
            </a:spcAft>
            <a:buNone/>
          </a:pP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同步动态随机存储器是</a:t>
          </a:r>
          <a:r>
            <a:rPr lang="zh-CN" altLang="zh-CN" sz="1400" kern="12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系统运行内存</a:t>
          </a:r>
          <a:r>
            <a:rPr lang="en-US" altLang="zh-CN" sz="1400" kern="1200" dirty="0">
              <a:latin typeface="Huawei Sans" panose="020C0503030203020204" pitchFamily="34" charset="0"/>
              <a:ea typeface="方正兰亭黑简体" panose="02000000000000000000" pitchFamily="2" charset="-122"/>
              <a:sym typeface="Huawei Sans" panose="020C0503030203020204" pitchFamily="34" charset="0"/>
            </a:rPr>
            <a:t>,</a:t>
          </a:r>
          <a:r>
            <a:rPr lang="zh-CN" altLang="zh-CN" sz="1400" kern="1200" dirty="0">
              <a:latin typeface="Huawei Sans" panose="020C0503030203020204" pitchFamily="34" charset="0"/>
              <a:ea typeface="方正兰亭黑简体" panose="02000000000000000000" pitchFamily="2" charset="-122"/>
              <a:sym typeface="Huawei Sans" panose="020C0503030203020204" pitchFamily="34" charset="0"/>
            </a:rPr>
            <a:t>相当于电脑的</a:t>
          </a:r>
          <a:r>
            <a:rPr lang="zh-CN" altLang="zh-CN" sz="1400" kern="12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内存</a:t>
          </a: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a:t>
          </a:r>
        </a:p>
      </dsp:txBody>
      <dsp:txXfrm>
        <a:off x="301665" y="3378637"/>
        <a:ext cx="3091675" cy="859234"/>
      </dsp:txXfrm>
    </dsp:sp>
    <dsp:sp modelId="{1B3E6DA7-B51E-432A-ADC3-BF21C84AD181}">
      <dsp:nvSpPr>
        <dsp:cNvPr id="0" name=""/>
        <dsp:cNvSpPr/>
      </dsp:nvSpPr>
      <dsp:spPr>
        <a:xfrm rot="12623083">
          <a:off x="2100737" y="2371788"/>
          <a:ext cx="2719309" cy="554629"/>
        </a:xfrm>
        <a:prstGeom prst="leftArrow">
          <a:avLst>
            <a:gd name="adj1" fmla="val 60000"/>
            <a:gd name="adj2" fmla="val 50000"/>
          </a:avLst>
        </a:prstGeom>
        <a:solidFill>
          <a:srgbClr val="F4FBFE"/>
        </a:solidFill>
        <a:ln>
          <a:solidFill>
            <a:srgbClr val="99DFF9"/>
          </a:solidFill>
        </a:ln>
        <a:effectLst/>
      </dsp:spPr>
      <dsp:style>
        <a:lnRef idx="0">
          <a:scrgbClr r="0" g="0" b="0"/>
        </a:lnRef>
        <a:fillRef idx="1">
          <a:scrgbClr r="0" g="0" b="0"/>
        </a:fillRef>
        <a:effectRef idx="0">
          <a:scrgbClr r="0" g="0" b="0"/>
        </a:effectRef>
        <a:fontRef idx="minor">
          <a:schemeClr val="lt1"/>
        </a:fontRef>
      </dsp:style>
    </dsp:sp>
    <dsp:sp modelId="{38969FFE-EE44-4CB3-93FD-D123505742EA}">
      <dsp:nvSpPr>
        <dsp:cNvPr id="0" name=""/>
        <dsp:cNvSpPr/>
      </dsp:nvSpPr>
      <dsp:spPr>
        <a:xfrm>
          <a:off x="625153" y="1255597"/>
          <a:ext cx="3172279" cy="1585738"/>
        </a:xfrm>
        <a:prstGeom prst="roundRect">
          <a:avLst>
            <a:gd name="adj" fmla="val 10000"/>
          </a:avLst>
        </a:prstGeom>
        <a:solidFill>
          <a:srgbClr val="F4FBFE"/>
        </a:solidFill>
        <a:ln w="12700" cap="flat" cmpd="sng" algn="ctr">
          <a:solidFill>
            <a:srgbClr val="99DFF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Huawei Sans" panose="020C0503030203020204" pitchFamily="34" charset="0"/>
              <a:ea typeface="方正兰亭黑简体" panose="02000000000000000000" pitchFamily="2" charset="-122"/>
              <a:sym typeface="Huawei Sans" panose="020C0503030203020204" pitchFamily="34" charset="0"/>
            </a:rPr>
            <a:t>Flash</a:t>
          </a:r>
        </a:p>
        <a:p>
          <a:pPr marL="0" lvl="0" indent="0" algn="l" defTabSz="800100">
            <a:lnSpc>
              <a:spcPct val="90000"/>
            </a:lnSpc>
            <a:spcBef>
              <a:spcPct val="0"/>
            </a:spcBef>
            <a:spcAft>
              <a:spcPct val="35000"/>
            </a:spcAft>
            <a:buNone/>
          </a:pP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属于</a:t>
          </a:r>
          <a:r>
            <a:rPr lang="zh-CN" altLang="en-US" sz="1400" kern="12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非易失</a:t>
          </a: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存储器，断电后，不会丢失数据。主要存放系统软件，配置文件等；补丁文件和</a:t>
          </a:r>
          <a:r>
            <a:rPr lang="en-US"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PAF</a:t>
          </a: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文件由维护人员上传，一般存储于</a:t>
          </a:r>
          <a:r>
            <a:rPr lang="en-US"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flash</a:t>
          </a: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或</a:t>
          </a:r>
          <a:r>
            <a:rPr lang="en-US"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SD Card</a:t>
          </a: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中。</a:t>
          </a:r>
          <a:endParaRPr lang="en-US" altLang="zh-CN" sz="14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671598" y="1302042"/>
        <a:ext cx="3079389" cy="1492848"/>
      </dsp:txXfrm>
    </dsp:sp>
    <dsp:sp modelId="{46AB9264-163C-47A1-AE96-A44ECA65A998}">
      <dsp:nvSpPr>
        <dsp:cNvPr id="0" name=""/>
        <dsp:cNvSpPr/>
      </dsp:nvSpPr>
      <dsp:spPr>
        <a:xfrm rot="19816294">
          <a:off x="5621524" y="2438777"/>
          <a:ext cx="2710553" cy="554629"/>
        </a:xfrm>
        <a:prstGeom prst="leftArrow">
          <a:avLst>
            <a:gd name="adj1" fmla="val 60000"/>
            <a:gd name="adj2" fmla="val 50000"/>
          </a:avLst>
        </a:prstGeom>
        <a:solidFill>
          <a:srgbClr val="F4FBFE"/>
        </a:solidFill>
        <a:ln>
          <a:solidFill>
            <a:srgbClr val="99DFF9"/>
          </a:solidFill>
        </a:ln>
        <a:effectLst/>
      </dsp:spPr>
      <dsp:style>
        <a:lnRef idx="0">
          <a:scrgbClr r="0" g="0" b="0"/>
        </a:lnRef>
        <a:fillRef idx="1">
          <a:scrgbClr r="0" g="0" b="0"/>
        </a:fillRef>
        <a:effectRef idx="0">
          <a:scrgbClr r="0" g="0" b="0"/>
        </a:effectRef>
        <a:fontRef idx="minor">
          <a:schemeClr val="lt1"/>
        </a:fontRef>
      </dsp:style>
    </dsp:sp>
    <dsp:sp modelId="{3CE54960-9CE0-48FC-BCB1-CADB5778B4DE}">
      <dsp:nvSpPr>
        <dsp:cNvPr id="0" name=""/>
        <dsp:cNvSpPr/>
      </dsp:nvSpPr>
      <dsp:spPr>
        <a:xfrm>
          <a:off x="6737956" y="1293767"/>
          <a:ext cx="3049206" cy="1587601"/>
        </a:xfrm>
        <a:prstGeom prst="roundRect">
          <a:avLst>
            <a:gd name="adj" fmla="val 10000"/>
          </a:avLst>
        </a:prstGeom>
        <a:solidFill>
          <a:srgbClr val="F4FBFE"/>
        </a:solidFill>
        <a:ln w="12700" cap="flat" cmpd="sng" algn="ctr">
          <a:solidFill>
            <a:srgbClr val="99DFF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Huawei Sans" panose="020C0503030203020204" pitchFamily="34" charset="0"/>
              <a:ea typeface="方正兰亭黑简体" panose="02000000000000000000" pitchFamily="2" charset="-122"/>
              <a:sym typeface="Huawei Sans" panose="020C0503030203020204" pitchFamily="34" charset="0"/>
            </a:rPr>
            <a:t>SD Card</a:t>
          </a:r>
        </a:p>
        <a:p>
          <a:pPr marL="0" lvl="0" indent="0" algn="l" defTabSz="800100">
            <a:lnSpc>
              <a:spcPct val="90000"/>
            </a:lnSpc>
            <a:spcBef>
              <a:spcPct val="0"/>
            </a:spcBef>
            <a:spcAft>
              <a:spcPct val="35000"/>
            </a:spcAft>
            <a:buNone/>
          </a:pPr>
          <a:r>
            <a:rPr lang="zh-CN" altLang="zh-CN" sz="1400" kern="1200" dirty="0">
              <a:latin typeface="Huawei Sans" panose="020C0503030203020204" pitchFamily="34" charset="0"/>
              <a:ea typeface="方正兰亭黑简体" panose="02000000000000000000" pitchFamily="2" charset="-122"/>
              <a:sym typeface="Huawei Sans" panose="020C0503030203020204" pitchFamily="34" charset="0"/>
            </a:rPr>
            <a:t>断电后，</a:t>
          </a:r>
          <a:r>
            <a:rPr lang="zh-CN" altLang="zh-CN" sz="1400" kern="12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不会丢失数据</a:t>
          </a:r>
          <a:r>
            <a:rPr lang="zh-CN" altLang="zh-CN" sz="1400" kern="1200" dirty="0">
              <a:latin typeface="Huawei Sans" panose="020C0503030203020204" pitchFamily="34" charset="0"/>
              <a:ea typeface="方正兰亭黑简体" panose="02000000000000000000" pitchFamily="2" charset="-122"/>
              <a:sym typeface="Huawei Sans" panose="020C0503030203020204" pitchFamily="34" charset="0"/>
            </a:rPr>
            <a:t>。存储容量较大，一般出现在主控板上，可以存放</a:t>
          </a: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系统文件</a:t>
          </a:r>
          <a:r>
            <a:rPr lang="zh-CN" altLang="zh-CN" sz="1400" kern="1200" dirty="0">
              <a:latin typeface="Huawei Sans" panose="020C0503030203020204" pitchFamily="34" charset="0"/>
              <a:ea typeface="方正兰亭黑简体" panose="02000000000000000000" pitchFamily="2" charset="-122"/>
              <a:sym typeface="Huawei Sans" panose="020C0503030203020204" pitchFamily="34" charset="0"/>
            </a:rPr>
            <a:t>，配置</a:t>
          </a: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文件</a:t>
          </a:r>
          <a:r>
            <a:rPr lang="zh-CN" altLang="zh-CN" sz="1400" kern="1200" dirty="0">
              <a:latin typeface="Huawei Sans" panose="020C0503030203020204" pitchFamily="34" charset="0"/>
              <a:ea typeface="方正兰亭黑简体" panose="02000000000000000000" pitchFamily="2" charset="-122"/>
              <a:sym typeface="Huawei Sans" panose="020C0503030203020204" pitchFamily="34" charset="0"/>
            </a:rPr>
            <a:t>，日志等</a:t>
          </a: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a:t>
          </a:r>
        </a:p>
      </dsp:txBody>
      <dsp:txXfrm>
        <a:off x="6784455" y="1340266"/>
        <a:ext cx="2956208" cy="1494603"/>
      </dsp:txXfrm>
    </dsp:sp>
    <dsp:sp modelId="{7BFAD371-7523-4151-ACAA-5B50989E3A17}">
      <dsp:nvSpPr>
        <dsp:cNvPr id="0" name=""/>
        <dsp:cNvSpPr/>
      </dsp:nvSpPr>
      <dsp:spPr>
        <a:xfrm rot="16217258">
          <a:off x="4157224" y="1737850"/>
          <a:ext cx="2165139" cy="554629"/>
        </a:xfrm>
        <a:prstGeom prst="leftArrow">
          <a:avLst>
            <a:gd name="adj1" fmla="val 60000"/>
            <a:gd name="adj2" fmla="val 50000"/>
          </a:avLst>
        </a:prstGeom>
        <a:solidFill>
          <a:srgbClr val="F4FBFE"/>
        </a:solidFill>
        <a:ln>
          <a:solidFill>
            <a:srgbClr val="99DFF9"/>
          </a:solidFill>
        </a:ln>
        <a:effectLst/>
      </dsp:spPr>
      <dsp:style>
        <a:lnRef idx="0">
          <a:scrgbClr r="0" g="0" b="0"/>
        </a:lnRef>
        <a:fillRef idx="1">
          <a:scrgbClr r="0" g="0" b="0"/>
        </a:fillRef>
        <a:effectRef idx="0">
          <a:scrgbClr r="0" g="0" b="0"/>
        </a:effectRef>
        <a:fontRef idx="minor">
          <a:schemeClr val="lt1"/>
        </a:fontRef>
      </dsp:style>
    </dsp:sp>
    <dsp:sp modelId="{6CD46AD4-5AF2-4D64-B758-F8377EB0B8F9}">
      <dsp:nvSpPr>
        <dsp:cNvPr id="0" name=""/>
        <dsp:cNvSpPr/>
      </dsp:nvSpPr>
      <dsp:spPr>
        <a:xfrm>
          <a:off x="3922224" y="365792"/>
          <a:ext cx="2646009" cy="1133633"/>
        </a:xfrm>
        <a:prstGeom prst="roundRect">
          <a:avLst>
            <a:gd name="adj" fmla="val 10000"/>
          </a:avLst>
        </a:prstGeom>
        <a:solidFill>
          <a:srgbClr val="F4FBFE"/>
        </a:solidFill>
        <a:ln w="12700" cap="flat" cmpd="sng" algn="ctr">
          <a:solidFill>
            <a:srgbClr val="99DFF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Huawei Sans" panose="020C0503030203020204" pitchFamily="34" charset="0"/>
              <a:ea typeface="方正兰亭黑简体" panose="02000000000000000000" pitchFamily="2" charset="-122"/>
              <a:sym typeface="Huawei Sans" panose="020C0503030203020204" pitchFamily="34" charset="0"/>
            </a:rPr>
            <a:t>NVRAM</a:t>
          </a:r>
        </a:p>
        <a:p>
          <a:pPr marL="0" lvl="0" indent="0" algn="l" defTabSz="800100">
            <a:lnSpc>
              <a:spcPct val="90000"/>
            </a:lnSpc>
            <a:spcBef>
              <a:spcPct val="0"/>
            </a:spcBef>
            <a:spcAft>
              <a:spcPct val="35000"/>
            </a:spcAft>
            <a:buNone/>
          </a:pPr>
          <a:r>
            <a:rPr lang="zh-CN" altLang="zh-CN" sz="1400" kern="12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非易失</a:t>
          </a:r>
          <a:r>
            <a:rPr lang="zh-CN" altLang="zh-CN" sz="1400" kern="1200" dirty="0">
              <a:latin typeface="Huawei Sans" panose="020C0503030203020204" pitchFamily="34" charset="0"/>
              <a:ea typeface="方正兰亭黑简体" panose="02000000000000000000" pitchFamily="2" charset="-122"/>
              <a:sym typeface="Huawei Sans" panose="020C0503030203020204" pitchFamily="34" charset="0"/>
            </a:rPr>
            <a:t>随机读写存储器</a:t>
          </a: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，用于存储日志缓存文件，定时器超时或缓存满后再写入</a:t>
          </a:r>
          <a:r>
            <a:rPr lang="en-US" altLang="zh-CN" sz="1400" kern="1200" dirty="0">
              <a:latin typeface="Huawei Sans" panose="020C0503030203020204" pitchFamily="34" charset="0"/>
              <a:ea typeface="方正兰亭黑简体" panose="02000000000000000000" pitchFamily="2" charset="-122"/>
              <a:sym typeface="Huawei Sans" panose="020C0503030203020204" pitchFamily="34" charset="0"/>
            </a:rPr>
            <a:t>Flash</a:t>
          </a:r>
          <a:r>
            <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rPr>
            <a:t>。</a:t>
          </a:r>
        </a:p>
      </dsp:txBody>
      <dsp:txXfrm>
        <a:off x="3955427" y="398995"/>
        <a:ext cx="2579603" cy="1067227"/>
      </dsp:txXfrm>
    </dsp:sp>
    <dsp:sp modelId="{5ED49211-2E2B-4CFA-AD92-BB6AD057025A}">
      <dsp:nvSpPr>
        <dsp:cNvPr id="0" name=""/>
        <dsp:cNvSpPr/>
      </dsp:nvSpPr>
      <dsp:spPr>
        <a:xfrm rot="21589654">
          <a:off x="6023167" y="3535060"/>
          <a:ext cx="2739650" cy="554629"/>
        </a:xfrm>
        <a:prstGeom prst="leftArrow">
          <a:avLst>
            <a:gd name="adj1" fmla="val 60000"/>
            <a:gd name="adj2" fmla="val 50000"/>
          </a:avLst>
        </a:prstGeom>
        <a:solidFill>
          <a:srgbClr val="F4FBFE"/>
        </a:solidFill>
        <a:ln>
          <a:solidFill>
            <a:srgbClr val="99DFF9"/>
          </a:solidFill>
        </a:ln>
        <a:effectLst/>
      </dsp:spPr>
      <dsp:style>
        <a:lnRef idx="0">
          <a:scrgbClr r="0" g="0" b="0"/>
        </a:lnRef>
        <a:fillRef idx="1">
          <a:scrgbClr r="0" g="0" b="0"/>
        </a:fillRef>
        <a:effectRef idx="0">
          <a:scrgbClr r="0" g="0" b="0"/>
        </a:effectRef>
        <a:fontRef idx="minor">
          <a:schemeClr val="lt1"/>
        </a:fontRef>
      </dsp:style>
    </dsp:sp>
    <dsp:sp modelId="{1460285B-6BF9-426F-9C9A-4AD0CCC3402F}">
      <dsp:nvSpPr>
        <dsp:cNvPr id="0" name=""/>
        <dsp:cNvSpPr/>
      </dsp:nvSpPr>
      <dsp:spPr>
        <a:xfrm>
          <a:off x="7271061" y="3333415"/>
          <a:ext cx="2983501" cy="949674"/>
        </a:xfrm>
        <a:prstGeom prst="roundRect">
          <a:avLst>
            <a:gd name="adj" fmla="val 10000"/>
          </a:avLst>
        </a:prstGeom>
        <a:solidFill>
          <a:srgbClr val="F4FBFE"/>
        </a:solidFill>
        <a:ln w="12700" cap="flat" cmpd="sng" algn="ctr">
          <a:solidFill>
            <a:srgbClr val="99DFF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Huawei Sans" panose="020C0503030203020204" pitchFamily="34" charset="0"/>
              <a:ea typeface="方正兰亭黑简体" panose="02000000000000000000" pitchFamily="2" charset="-122"/>
              <a:sym typeface="Huawei Sans" panose="020C0503030203020204" pitchFamily="34" charset="0"/>
            </a:rPr>
            <a:t>USB</a:t>
          </a:r>
        </a:p>
        <a:p>
          <a:pPr marL="0" lvl="0" indent="0" algn="ctr" defTabSz="800100">
            <a:lnSpc>
              <a:spcPct val="90000"/>
            </a:lnSpc>
            <a:spcBef>
              <a:spcPct val="0"/>
            </a:spcBef>
            <a:spcAft>
              <a:spcPct val="35000"/>
            </a:spcAft>
            <a:buNone/>
          </a:pPr>
          <a:r>
            <a:rPr lang="en-US" altLang="zh-CN" sz="1400" kern="1200" dirty="0">
              <a:latin typeface="Huawei Sans" panose="020C0503030203020204" pitchFamily="34" charset="0"/>
              <a:ea typeface="方正兰亭黑简体" panose="02000000000000000000" pitchFamily="2" charset="-122"/>
              <a:sym typeface="Huawei Sans" panose="020C0503030203020204" pitchFamily="34" charset="0"/>
            </a:rPr>
            <a:t>USB</a:t>
          </a:r>
          <a:r>
            <a:rPr lang="zh-CN" altLang="zh-CN" sz="1400" kern="1200" dirty="0">
              <a:latin typeface="Huawei Sans" panose="020C0503030203020204" pitchFamily="34" charset="0"/>
              <a:ea typeface="方正兰亭黑简体" panose="02000000000000000000" pitchFamily="2" charset="-122"/>
              <a:sym typeface="Huawei Sans" panose="020C0503030203020204" pitchFamily="34" charset="0"/>
            </a:rPr>
            <a:t>是接口，</a:t>
          </a:r>
          <a:r>
            <a:rPr lang="zh-CN" altLang="zh-CN" sz="1400" kern="12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用于外接大容量存储设备</a:t>
          </a:r>
          <a:r>
            <a:rPr lang="zh-CN" altLang="zh-CN" sz="1400" kern="1200" dirty="0">
              <a:latin typeface="Huawei Sans" panose="020C0503030203020204" pitchFamily="34" charset="0"/>
              <a:ea typeface="方正兰亭黑简体" panose="02000000000000000000" pitchFamily="2" charset="-122"/>
              <a:sym typeface="Huawei Sans" panose="020C0503030203020204" pitchFamily="34" charset="0"/>
            </a:rPr>
            <a:t>，主要用于设备升级，传输数据。</a:t>
          </a:r>
          <a:endParaRPr lang="zh-CN" altLang="en-US" sz="14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7298876" y="3361230"/>
        <a:ext cx="2927871" cy="89404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t>9/29/2024</a:t>
            </a:fld>
            <a:endParaRPr lang="en-US"/>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2437" y="779463"/>
            <a:ext cx="5932800" cy="333774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32437" y="4596397"/>
            <a:ext cx="5932800" cy="510840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1pPr>
    <a:lvl2pPr marL="540000" indent="-180000" algn="l" defTabSz="1219304" rtl="0" eaLnBrk="1" latinLnBrk="0" hangingPunct="1">
      <a:lnSpc>
        <a:spcPct val="125000"/>
      </a:lnSpc>
      <a:spcAft>
        <a:spcPts val="600"/>
      </a:spcAft>
      <a:buClrTx/>
      <a:buFont typeface="Huawei Sans" panose="020C0503030203020204" pitchFamily="34" charset="0"/>
      <a:buChar char="▫"/>
      <a:defRPr sz="1100" kern="1200">
        <a:solidFill>
          <a:schemeClr val="tx1"/>
        </a:solidFill>
        <a:latin typeface="+mn-lt"/>
        <a:ea typeface="+mn-ea"/>
        <a:cs typeface="+mn-cs"/>
      </a:defRPr>
    </a:lvl2pPr>
    <a:lvl3pPr marL="900000" indent="-180000" algn="l" defTabSz="1219304" rtl="0" eaLnBrk="1" latinLnBrk="0" hangingPunct="1">
      <a:lnSpc>
        <a:spcPct val="125000"/>
      </a:lnSpc>
      <a:spcAft>
        <a:spcPts val="600"/>
      </a:spcAft>
      <a:buFont typeface="微软雅黑" panose="020B0503020204020204" pitchFamily="34" charset="-122"/>
      <a:buChar char="▪"/>
      <a:defRPr sz="1100" kern="1200">
        <a:solidFill>
          <a:schemeClr val="tx1"/>
        </a:solidFill>
        <a:latin typeface="+mn-lt"/>
        <a:ea typeface="+mn-ea"/>
        <a:cs typeface="+mn-cs"/>
      </a:defRPr>
    </a:lvl3pPr>
    <a:lvl4pPr marL="126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4pPr>
    <a:lvl5pPr marL="162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8060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err="1"/>
              <a:t>BootROM</a:t>
            </a:r>
            <a:r>
              <a:rPr lang="zh-CN" altLang="en-US" dirty="0"/>
              <a:t>（</a:t>
            </a:r>
            <a:r>
              <a:rPr lang="en-US" altLang="zh-CN" dirty="0"/>
              <a:t>Boot Read-Only Memory</a:t>
            </a:r>
            <a:r>
              <a:rPr lang="zh-CN" altLang="en-US" dirty="0"/>
              <a:t>）是一组固化到设备内主板上</a:t>
            </a:r>
            <a:r>
              <a:rPr lang="en-US" altLang="zh-CN" dirty="0"/>
              <a:t>ROM</a:t>
            </a:r>
            <a:r>
              <a:rPr lang="zh-CN" altLang="en-US" dirty="0"/>
              <a:t>芯片中的程序，它保存着设备最重要的基本输入输出的程序、系统设置信息、开机后自检程序和系统自启动程序。</a:t>
            </a:r>
            <a:endParaRPr lang="en-US" altLang="zh-CN" dirty="0"/>
          </a:p>
          <a:p>
            <a:r>
              <a:rPr lang="zh-CN" altLang="en-US" dirty="0"/>
              <a:t>开机界面提供了系统启动的运行程序和正在运行的</a:t>
            </a:r>
            <a:r>
              <a:rPr lang="en-US" altLang="zh-CN" dirty="0"/>
              <a:t>VRP</a:t>
            </a:r>
            <a:r>
              <a:rPr lang="zh-CN" altLang="en-US" dirty="0"/>
              <a:t>版本及其加载路径等信息。</a:t>
            </a:r>
            <a:endParaRPr lang="en-US" altLang="zh-CN" dirty="0"/>
          </a:p>
          <a:p>
            <a:endParaRPr lang="zh-CN" altLang="en-US" dirty="0"/>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97268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7893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4247917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为了限制不同用户对设备的访问权限，系统对用户也进行了分级管理。用户的级别与命令级别对应，不同级别的用户登录后，只能使用等于或低于自己级别的命令。缺省情况下，命令级别按</a:t>
            </a:r>
            <a:r>
              <a:rPr lang="en-US" altLang="zh-CN"/>
              <a:t>0</a:t>
            </a:r>
            <a:r>
              <a:rPr lang="zh-CN" altLang="en-US"/>
              <a:t>～</a:t>
            </a:r>
            <a:r>
              <a:rPr lang="en-US" altLang="zh-CN"/>
              <a:t>3</a:t>
            </a:r>
            <a:r>
              <a:rPr lang="zh-CN" altLang="en-US"/>
              <a:t>级进行注册，用户级别按</a:t>
            </a:r>
            <a:r>
              <a:rPr lang="en-US" altLang="zh-CN"/>
              <a:t>0</a:t>
            </a:r>
            <a:r>
              <a:rPr lang="zh-CN" altLang="en-US"/>
              <a:t>～</a:t>
            </a:r>
            <a:r>
              <a:rPr lang="en-US" altLang="zh-CN"/>
              <a:t>15</a:t>
            </a:r>
            <a:r>
              <a:rPr lang="zh-CN" altLang="en-US"/>
              <a:t>级进行注册，用户级别和命令级别对应关系如表所示。</a:t>
            </a:r>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332724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a:t>注意：不同设备登录界面、登录方式和登录的</a:t>
            </a:r>
            <a:r>
              <a:rPr lang="en-US" altLang="zh-CN"/>
              <a:t>IP</a:t>
            </a:r>
            <a:r>
              <a:rPr lang="zh-CN" altLang="en-US"/>
              <a:t>可能不同，具体参考产品文档。</a:t>
            </a:r>
          </a:p>
          <a:p>
            <a:endParaRPr lang="zh-CN" altLang="en-US"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58288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备注占位符 2"/>
          <p:cNvSpPr>
            <a:spLocks noGrp="1"/>
          </p:cNvSpPr>
          <p:nvPr>
            <p:ph type="body" idx="1"/>
          </p:nvPr>
        </p:nvSpPr>
        <p:spPr/>
        <p:txBody>
          <a:bodyPr/>
          <a:lstStyle/>
          <a:p>
            <a:r>
              <a:rPr lang="zh-CN" altLang="en-US" dirty="0"/>
              <a:t>使用</a:t>
            </a:r>
            <a:r>
              <a:rPr lang="en-US" altLang="zh-CN" dirty="0"/>
              <a:t>Console</a:t>
            </a:r>
            <a:r>
              <a:rPr lang="zh-CN" altLang="en-US" dirty="0"/>
              <a:t>线缆来连接交换机或路由器的</a:t>
            </a:r>
            <a:r>
              <a:rPr lang="en-US" altLang="zh-CN" dirty="0"/>
              <a:t>Console</a:t>
            </a:r>
            <a:r>
              <a:rPr lang="zh-CN" altLang="en-US" dirty="0"/>
              <a:t>口与计算机的</a:t>
            </a:r>
            <a:r>
              <a:rPr lang="en-US" altLang="zh-CN" dirty="0"/>
              <a:t>COM</a:t>
            </a:r>
            <a:r>
              <a:rPr lang="zh-CN" altLang="en-US" dirty="0"/>
              <a:t>口，这样就可以通过计算机通过</a:t>
            </a:r>
            <a:r>
              <a:rPr lang="en-US" altLang="zh-CN" dirty="0" err="1"/>
              <a:t>PuTTY</a:t>
            </a:r>
            <a:r>
              <a:rPr lang="zh-CN" altLang="en-US" dirty="0"/>
              <a:t>工具实现本地调试和维护。</a:t>
            </a:r>
            <a:r>
              <a:rPr lang="en-US" altLang="zh-CN" dirty="0"/>
              <a:t>Console</a:t>
            </a:r>
            <a:r>
              <a:rPr lang="zh-CN" altLang="en-US" dirty="0"/>
              <a:t>口是一种符合</a:t>
            </a:r>
            <a:r>
              <a:rPr lang="en-US" altLang="zh-CN" dirty="0"/>
              <a:t>RS232</a:t>
            </a:r>
            <a:r>
              <a:rPr lang="zh-CN" altLang="en-US" dirty="0"/>
              <a:t>串口标准的</a:t>
            </a:r>
            <a:r>
              <a:rPr lang="en-US" altLang="zh-CN" dirty="0"/>
              <a:t>RJ45</a:t>
            </a:r>
            <a:r>
              <a:rPr lang="zh-CN" altLang="en-US" dirty="0"/>
              <a:t>接口。目前大多数台式电脑提供的</a:t>
            </a:r>
            <a:r>
              <a:rPr lang="en-US" altLang="zh-CN" dirty="0"/>
              <a:t>COM</a:t>
            </a:r>
            <a:r>
              <a:rPr lang="zh-CN" altLang="en-US" dirty="0"/>
              <a:t>口都可以与</a:t>
            </a:r>
            <a:r>
              <a:rPr lang="en-US" altLang="zh-CN" dirty="0"/>
              <a:t>Console</a:t>
            </a:r>
            <a:r>
              <a:rPr lang="zh-CN" altLang="en-US" dirty="0"/>
              <a:t>口连接。笔记本电脑一般不提供</a:t>
            </a:r>
            <a:r>
              <a:rPr lang="en-US" altLang="zh-CN" dirty="0"/>
              <a:t>COM</a:t>
            </a:r>
            <a:r>
              <a:rPr lang="zh-CN" altLang="en-US" dirty="0"/>
              <a:t>口，需要使用</a:t>
            </a:r>
            <a:r>
              <a:rPr lang="en-US" altLang="zh-CN" dirty="0"/>
              <a:t>USB</a:t>
            </a:r>
            <a:r>
              <a:rPr lang="zh-CN" altLang="en-US" dirty="0"/>
              <a:t>到</a:t>
            </a:r>
            <a:r>
              <a:rPr lang="en-US" altLang="zh-CN" dirty="0"/>
              <a:t>RS232</a:t>
            </a:r>
            <a:r>
              <a:rPr lang="zh-CN" altLang="en-US" dirty="0"/>
              <a:t>的转换接口。</a:t>
            </a:r>
            <a:endParaRPr lang="en-US" altLang="zh-CN" dirty="0"/>
          </a:p>
          <a:p>
            <a:r>
              <a:rPr lang="en-US" altLang="zh-CN" dirty="0"/>
              <a:t>Console</a:t>
            </a:r>
            <a:r>
              <a:rPr lang="zh-CN" altLang="en-US" dirty="0"/>
              <a:t>口登录是设备默认开启的功能，不需要对设备做预配置。</a:t>
            </a:r>
          </a:p>
        </p:txBody>
      </p:sp>
      <p:sp>
        <p:nvSpPr>
          <p:cNvPr id="3" name="幻灯片图像占位符 2"/>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4151510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很多终端模拟程序都能发起</a:t>
            </a:r>
            <a:r>
              <a:rPr lang="en-US" altLang="zh-CN"/>
              <a:t>Console</a:t>
            </a:r>
            <a:r>
              <a:rPr lang="zh-CN" altLang="en-US"/>
              <a:t>连接，例如，可以使用</a:t>
            </a:r>
            <a:r>
              <a:rPr lang="en-US" altLang="zh-CN"/>
              <a:t>PuTTY</a:t>
            </a:r>
            <a:r>
              <a:rPr lang="zh-CN" altLang="en-US"/>
              <a:t>连接到</a:t>
            </a:r>
            <a:r>
              <a:rPr lang="en-US" altLang="zh-CN"/>
              <a:t>VRP</a:t>
            </a:r>
            <a:r>
              <a:rPr lang="zh-CN" altLang="en-US"/>
              <a:t>操作系统。使用</a:t>
            </a:r>
            <a:r>
              <a:rPr lang="en-US" altLang="zh-CN"/>
              <a:t>PuTTY</a:t>
            </a:r>
            <a:r>
              <a:rPr lang="zh-CN" altLang="en-US"/>
              <a:t>连接</a:t>
            </a:r>
            <a:r>
              <a:rPr lang="en-US" altLang="zh-CN"/>
              <a:t>VRP</a:t>
            </a:r>
            <a:r>
              <a:rPr lang="zh-CN" altLang="en-US"/>
              <a:t>时，必须设置端口参数。上图是端口参数设置的示例，如果对参数值做了修改，需要恢复默认参数值。</a:t>
            </a:r>
            <a:endParaRPr lang="en-US" altLang="zh-CN"/>
          </a:p>
          <a:p>
            <a:r>
              <a:rPr lang="zh-CN" altLang="en-US"/>
              <a:t>完成设置以后，点击“</a:t>
            </a:r>
            <a:r>
              <a:rPr lang="en-US" altLang="zh-CN"/>
              <a:t>Open</a:t>
            </a:r>
            <a:r>
              <a:rPr lang="zh-CN" altLang="en-US"/>
              <a:t>”按钮即可与</a:t>
            </a:r>
            <a:r>
              <a:rPr lang="en-US" altLang="zh-CN"/>
              <a:t>VRP</a:t>
            </a:r>
            <a:r>
              <a:rPr lang="zh-CN" altLang="en-US"/>
              <a:t>建立连接。</a:t>
            </a:r>
            <a:endParaRPr lang="en-US" altLang="zh-CN"/>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650159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r>
              <a:rPr lang="zh-CN" altLang="en-US"/>
              <a:t>设备默认不开启</a:t>
            </a:r>
            <a:r>
              <a:rPr lang="en-US" altLang="zh-CN"/>
              <a:t>SSH</a:t>
            </a:r>
            <a:r>
              <a:rPr lang="zh-CN" altLang="en-US"/>
              <a:t>登录功能，需要用户先通过</a:t>
            </a:r>
            <a:r>
              <a:rPr lang="en-US" altLang="zh-CN"/>
              <a:t>Console</a:t>
            </a:r>
            <a:r>
              <a:rPr lang="zh-CN" altLang="en-US"/>
              <a:t>口登录，配置上</a:t>
            </a:r>
            <a:r>
              <a:rPr lang="en-US" altLang="zh-CN"/>
              <a:t>SSH</a:t>
            </a:r>
            <a:r>
              <a:rPr lang="zh-CN" altLang="en-US"/>
              <a:t>登录必须的参数之后，才可以使用</a:t>
            </a:r>
            <a:r>
              <a:rPr lang="en-US" altLang="zh-CN"/>
              <a:t>SSH</a:t>
            </a:r>
            <a:r>
              <a:rPr lang="zh-CN" altLang="en-US"/>
              <a:t>登录功能。</a:t>
            </a:r>
          </a:p>
          <a:p>
            <a:endParaRPr lang="zh-CN" altLang="en-US"/>
          </a:p>
        </p:txBody>
      </p:sp>
    </p:spTree>
    <p:extLst>
      <p:ext uri="{BB962C8B-B14F-4D97-AF65-F5344CB8AC3E}">
        <p14:creationId xmlns:p14="http://schemas.microsoft.com/office/powerpoint/2010/main" val="1622809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dirty="0"/>
              <a:t>命令行界面</a:t>
            </a:r>
            <a:r>
              <a:rPr lang="en-US" altLang="zh-CN" dirty="0"/>
              <a:t>CLI</a:t>
            </a:r>
            <a:r>
              <a:rPr lang="zh-CN" altLang="en-US" dirty="0"/>
              <a:t>（</a:t>
            </a:r>
            <a:r>
              <a:rPr lang="en-US" altLang="zh-CN" dirty="0"/>
              <a:t>Command Line Interface</a:t>
            </a:r>
            <a:r>
              <a:rPr lang="zh-CN" altLang="en-US" dirty="0"/>
              <a:t>）是用户与路由器进行交互的常用工具。用户登录到路由器出现命令行提示符后，即进入命令行界面。</a:t>
            </a:r>
            <a:endParaRPr lang="en-US" altLang="zh-CN" dirty="0"/>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642351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8847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65737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每条命令有最多一个命令字，若干个关键字和参数，形成一条命令，参数必须由参数名和参数值组成。</a:t>
            </a:r>
            <a:endParaRPr lang="en-US" altLang="zh-CN"/>
          </a:p>
          <a:p>
            <a:r>
              <a:rPr lang="zh-CN" altLang="en-US"/>
              <a:t>命令字、关键字、参数名、参数值之间，需要用空格分隔开。</a:t>
            </a:r>
            <a:endParaRPr lang="zh-CN" altLang="en-US" dirty="0"/>
          </a:p>
        </p:txBody>
      </p:sp>
      <p:sp>
        <p:nvSpPr>
          <p:cNvPr id="17" name="幻灯片图像占位符 16"/>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88183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r>
              <a:rPr lang="zh-CN" altLang="en-US" dirty="0"/>
              <a:t>用户视图应为登录系统后的第一个视图。在用户</a:t>
            </a:r>
            <a:r>
              <a:rPr lang="zh-CN" altLang="en-US"/>
              <a:t>视图中不提供</a:t>
            </a:r>
            <a:r>
              <a:rPr lang="zh-CN" altLang="en-US" dirty="0"/>
              <a:t>除查询和工具命令之外的其他命令。</a:t>
            </a:r>
            <a:endParaRPr lang="en-US" altLang="zh-CN" dirty="0"/>
          </a:p>
          <a:p>
            <a:r>
              <a:rPr lang="zh-CN" altLang="en-US" dirty="0"/>
              <a:t>用户视图中，唯一可进入的视图是系统视图；系统视图中提供全局的配置命令；如果系统存在下一级配置视图，则在系统视图中须提供进入下一级配置视图的命令。</a:t>
            </a:r>
          </a:p>
        </p:txBody>
      </p:sp>
    </p:spTree>
    <p:extLst>
      <p:ext uri="{BB962C8B-B14F-4D97-AF65-F5344CB8AC3E}">
        <p14:creationId xmlns:p14="http://schemas.microsoft.com/office/powerpoint/2010/main" val="1067999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r>
              <a:rPr lang="zh-CN" altLang="en-US" dirty="0"/>
              <a:t>登录到系统后，首先进入的是用户视图，这里仅提供查询，以及</a:t>
            </a:r>
            <a:r>
              <a:rPr lang="en-US" altLang="zh-CN" dirty="0"/>
              <a:t>ping</a:t>
            </a:r>
            <a:r>
              <a:rPr lang="zh-CN" altLang="en-US" dirty="0"/>
              <a:t>，</a:t>
            </a:r>
            <a:r>
              <a:rPr lang="en-US" altLang="zh-CN" dirty="0"/>
              <a:t>telnet</a:t>
            </a:r>
            <a:r>
              <a:rPr lang="zh-CN" altLang="en-US" dirty="0"/>
              <a:t>等工具命令，不提供任何配置</a:t>
            </a:r>
            <a:r>
              <a:rPr lang="zh-CN" altLang="en-US"/>
              <a:t>命令。</a:t>
            </a:r>
            <a:endParaRPr lang="en-US" altLang="zh-CN"/>
          </a:p>
          <a:p>
            <a:r>
              <a:rPr lang="zh-CN" altLang="en-US"/>
              <a:t>用户</a:t>
            </a:r>
            <a:r>
              <a:rPr lang="zh-CN" altLang="en-US" dirty="0"/>
              <a:t>视图下通过</a:t>
            </a:r>
            <a:r>
              <a:rPr lang="en-US" altLang="zh-CN" dirty="0"/>
              <a:t>system-view</a:t>
            </a:r>
            <a:r>
              <a:rPr lang="zh-CN" altLang="en-US" dirty="0"/>
              <a:t>命令可以进入到系统视图，系统视图提供一些简单的全局配置功能。</a:t>
            </a:r>
          </a:p>
          <a:p>
            <a:r>
              <a:rPr lang="zh-CN" altLang="en-US" dirty="0"/>
              <a:t>一些复杂的配置功能，如配置一个以太网接口，需要的参数比较多，因此系统提供以太网接口的配置视图，在系统视图中，使用命令</a:t>
            </a:r>
            <a:r>
              <a:rPr lang="en-US" altLang="zh-CN" dirty="0"/>
              <a:t>interface </a:t>
            </a:r>
            <a:r>
              <a:rPr lang="en-US" altLang="zh-CN" dirty="0" err="1"/>
              <a:t>GigabitEthernet</a:t>
            </a:r>
            <a:r>
              <a:rPr lang="en-US" altLang="zh-CN" dirty="0"/>
              <a:t> X</a:t>
            </a:r>
            <a:r>
              <a:rPr lang="zh-CN" altLang="en-US" dirty="0"/>
              <a:t>（此处</a:t>
            </a:r>
            <a:r>
              <a:rPr lang="en-US" altLang="zh-CN" dirty="0"/>
              <a:t>X</a:t>
            </a:r>
            <a:r>
              <a:rPr lang="zh-CN" altLang="en-US" dirty="0"/>
              <a:t>表示一个具体接口的编号） 进入</a:t>
            </a:r>
            <a:r>
              <a:rPr lang="en-US" altLang="zh-CN" dirty="0"/>
              <a:t>GE</a:t>
            </a:r>
            <a:r>
              <a:rPr lang="zh-CN" altLang="en-US" dirty="0"/>
              <a:t>接口配置视图，这个配置视图当前针对</a:t>
            </a:r>
            <a:r>
              <a:rPr lang="en-US" altLang="zh-CN" dirty="0"/>
              <a:t>GE</a:t>
            </a:r>
            <a:r>
              <a:rPr lang="zh-CN" altLang="en-US" dirty="0"/>
              <a:t>接口</a:t>
            </a:r>
            <a:r>
              <a:rPr lang="en-US" altLang="zh-CN" dirty="0"/>
              <a:t>X</a:t>
            </a:r>
            <a:r>
              <a:rPr lang="zh-CN" altLang="en-US" dirty="0"/>
              <a:t>，所有的命令仅对</a:t>
            </a:r>
            <a:r>
              <a:rPr lang="en-US" altLang="zh-CN" dirty="0"/>
              <a:t>GE</a:t>
            </a:r>
            <a:r>
              <a:rPr lang="zh-CN" altLang="en-US" dirty="0"/>
              <a:t>接口</a:t>
            </a:r>
            <a:r>
              <a:rPr lang="en-US" altLang="zh-CN" dirty="0"/>
              <a:t>X</a:t>
            </a:r>
            <a:r>
              <a:rPr lang="zh-CN" altLang="en-US" dirty="0"/>
              <a:t>生效。</a:t>
            </a:r>
          </a:p>
          <a:p>
            <a:endParaRPr lang="zh-CN" altLang="en-US" dirty="0"/>
          </a:p>
        </p:txBody>
      </p:sp>
    </p:spTree>
    <p:extLst>
      <p:ext uri="{BB962C8B-B14F-4D97-AF65-F5344CB8AC3E}">
        <p14:creationId xmlns:p14="http://schemas.microsoft.com/office/powerpoint/2010/main" val="31439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zh-CN" altLang="en-US"/>
              <a:t>注：此处的关键字与命令行格式中的“关键字”不同，一条命令中除“参数值”外都可以被叫做关键字。</a:t>
            </a:r>
            <a:endParaRPr lang="zh-CN" altLang="en-US" dirty="0"/>
          </a:p>
        </p:txBody>
      </p:sp>
      <p:sp>
        <p:nvSpPr>
          <p:cNvPr id="3" name="幻灯片图像占位符 2"/>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691864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19603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以上获取的在线帮助的显示信息仅为示意，请以设备实际显示为准。</a:t>
            </a:r>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310718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64031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51156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20648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4072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505154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VRP</a:t>
            </a:r>
            <a:r>
              <a:rPr lang="zh-CN" altLang="en-US"/>
              <a:t>基于文件系统来管理设备上的文件和目录。在管理文件和目录时，经常会使用一些基本命令来查询文件或者目录的信息，常用的命令包括</a:t>
            </a:r>
            <a:r>
              <a:rPr lang="en-US" altLang="zh-CN" b="1"/>
              <a:t>pwd</a:t>
            </a:r>
            <a:r>
              <a:rPr lang="zh-CN" altLang="en-US"/>
              <a:t>，</a:t>
            </a:r>
            <a:r>
              <a:rPr lang="en-US" altLang="zh-CN" b="1"/>
              <a:t>dir</a:t>
            </a:r>
            <a:r>
              <a:rPr lang="en-US" altLang="zh-CN"/>
              <a:t> [ </a:t>
            </a:r>
            <a:r>
              <a:rPr lang="en-US" altLang="zh-CN" b="1"/>
              <a:t>/all</a:t>
            </a:r>
            <a:r>
              <a:rPr lang="en-US" altLang="zh-CN"/>
              <a:t> ] [ filename | directory ]</a:t>
            </a:r>
            <a:r>
              <a:rPr lang="zh-CN" altLang="en-US"/>
              <a:t>和</a:t>
            </a:r>
            <a:r>
              <a:rPr lang="en-US" altLang="zh-CN" b="1"/>
              <a:t>more</a:t>
            </a:r>
            <a:r>
              <a:rPr lang="en-US" altLang="zh-CN"/>
              <a:t> [ </a:t>
            </a:r>
            <a:r>
              <a:rPr lang="en-US" altLang="zh-CN" b="1"/>
              <a:t>/binary</a:t>
            </a:r>
            <a:r>
              <a:rPr lang="en-US" altLang="zh-CN"/>
              <a:t> ] filename [ offset ] [ </a:t>
            </a:r>
            <a:r>
              <a:rPr lang="en-US" altLang="zh-CN" b="1"/>
              <a:t>all</a:t>
            </a:r>
            <a:r>
              <a:rPr lang="en-US" altLang="zh-CN"/>
              <a:t> ]</a:t>
            </a:r>
            <a:r>
              <a:rPr lang="zh-CN" altLang="en-US"/>
              <a:t>。</a:t>
            </a:r>
            <a:endParaRPr lang="en-US" altLang="zh-CN"/>
          </a:p>
          <a:p>
            <a:pPr lvl="1"/>
            <a:r>
              <a:rPr lang="en-US" altLang="zh-CN" b="1"/>
              <a:t>pwd</a:t>
            </a:r>
            <a:r>
              <a:rPr lang="zh-CN" altLang="en-US"/>
              <a:t>命令用来显示当前工作目录。</a:t>
            </a:r>
            <a:endParaRPr lang="en-US" altLang="zh-CN"/>
          </a:p>
          <a:p>
            <a:pPr lvl="1"/>
            <a:r>
              <a:rPr lang="en-US" altLang="zh-CN" b="1"/>
              <a:t>dir</a:t>
            </a:r>
            <a:r>
              <a:rPr lang="en-US" altLang="zh-CN"/>
              <a:t> [ </a:t>
            </a:r>
            <a:r>
              <a:rPr lang="en-US" altLang="zh-CN" b="1"/>
              <a:t>/all</a:t>
            </a:r>
            <a:r>
              <a:rPr lang="en-US" altLang="zh-CN"/>
              <a:t> ] [ filename | directory ]</a:t>
            </a:r>
            <a:r>
              <a:rPr lang="zh-CN" altLang="en-US"/>
              <a:t>命令用来查看当前目录下的文件信息。</a:t>
            </a:r>
            <a:endParaRPr lang="en-US" altLang="zh-CN"/>
          </a:p>
          <a:p>
            <a:pPr lvl="1"/>
            <a:r>
              <a:rPr lang="en-US" altLang="zh-CN" b="1"/>
              <a:t>more</a:t>
            </a:r>
            <a:r>
              <a:rPr lang="en-US" altLang="zh-CN"/>
              <a:t> [ </a:t>
            </a:r>
            <a:r>
              <a:rPr lang="en-US" altLang="zh-CN" b="1"/>
              <a:t>/binary</a:t>
            </a:r>
            <a:r>
              <a:rPr lang="en-US" altLang="zh-CN"/>
              <a:t> ] filename [ offset ] [ </a:t>
            </a:r>
            <a:r>
              <a:rPr lang="en-US" altLang="zh-CN" b="1"/>
              <a:t>all</a:t>
            </a:r>
            <a:r>
              <a:rPr lang="en-US" altLang="zh-CN"/>
              <a:t> ]</a:t>
            </a:r>
            <a:r>
              <a:rPr lang="zh-CN" altLang="en-US"/>
              <a:t>命令用来查看文本文件的具体内容。</a:t>
            </a:r>
            <a:endParaRPr lang="en-US" altLang="zh-CN"/>
          </a:p>
          <a:p>
            <a:pPr lvl="1"/>
            <a:r>
              <a:rPr lang="zh-CN" altLang="en-US"/>
              <a:t>本例中，在用户视图中使用</a:t>
            </a:r>
            <a:r>
              <a:rPr lang="en-US" altLang="zh-CN" b="1"/>
              <a:t>dir</a:t>
            </a:r>
            <a:r>
              <a:rPr lang="zh-CN" altLang="en-US"/>
              <a:t>命令，可以查看</a:t>
            </a:r>
            <a:r>
              <a:rPr lang="en-US" altLang="zh-CN"/>
              <a:t>flash</a:t>
            </a:r>
            <a:r>
              <a:rPr lang="zh-CN" altLang="en-US"/>
              <a:t>中的文件信息。</a:t>
            </a:r>
            <a:endParaRPr lang="en-US" altLang="zh-CN"/>
          </a:p>
          <a:p>
            <a:r>
              <a:rPr lang="zh-CN" altLang="en-US"/>
              <a:t>目录操作常用的命令包括：</a:t>
            </a:r>
            <a:r>
              <a:rPr lang="en-US" altLang="zh-CN" b="1"/>
              <a:t>cd</a:t>
            </a:r>
            <a:r>
              <a:rPr lang="en-US" altLang="zh-CN"/>
              <a:t> </a:t>
            </a:r>
            <a:r>
              <a:rPr lang="en-US" altLang="zh-CN" i="1"/>
              <a:t>directory</a:t>
            </a:r>
            <a:r>
              <a:rPr lang="zh-CN" altLang="en-US"/>
              <a:t>，</a:t>
            </a:r>
            <a:r>
              <a:rPr lang="en-US" altLang="zh-CN" b="1"/>
              <a:t>mkdir</a:t>
            </a:r>
            <a:r>
              <a:rPr lang="en-US" altLang="zh-CN"/>
              <a:t> </a:t>
            </a:r>
            <a:r>
              <a:rPr lang="en-US" altLang="zh-CN" i="1"/>
              <a:t>directory</a:t>
            </a:r>
            <a:r>
              <a:rPr lang="zh-CN" altLang="en-US"/>
              <a:t>和</a:t>
            </a:r>
            <a:r>
              <a:rPr lang="en-US" altLang="zh-CN" b="1"/>
              <a:t>rmdir</a:t>
            </a:r>
            <a:r>
              <a:rPr lang="en-US" altLang="zh-CN"/>
              <a:t> </a:t>
            </a:r>
            <a:r>
              <a:rPr lang="en-US" altLang="zh-CN" i="1"/>
              <a:t>directory</a:t>
            </a:r>
            <a:r>
              <a:rPr lang="zh-CN" altLang="en-US"/>
              <a:t>。</a:t>
            </a:r>
            <a:endParaRPr lang="en-US" altLang="zh-CN"/>
          </a:p>
          <a:p>
            <a:pPr lvl="1"/>
            <a:r>
              <a:rPr lang="en-US" altLang="zh-CN" b="1"/>
              <a:t>cd</a:t>
            </a:r>
            <a:r>
              <a:rPr lang="en-US" altLang="zh-CN"/>
              <a:t> </a:t>
            </a:r>
            <a:r>
              <a:rPr lang="en-US" altLang="zh-CN" i="1"/>
              <a:t>directory</a:t>
            </a:r>
            <a:r>
              <a:rPr lang="zh-CN" altLang="en-US"/>
              <a:t>命令用来修改用户当前的工作目录。</a:t>
            </a:r>
            <a:endParaRPr lang="en-US" altLang="zh-CN"/>
          </a:p>
          <a:p>
            <a:pPr lvl="1"/>
            <a:r>
              <a:rPr lang="en-US" altLang="zh-CN" b="1"/>
              <a:t>mkdir</a:t>
            </a:r>
            <a:r>
              <a:rPr lang="en-US" altLang="zh-CN"/>
              <a:t> </a:t>
            </a:r>
            <a:r>
              <a:rPr lang="en-US" altLang="zh-CN" i="1"/>
              <a:t>directory</a:t>
            </a:r>
            <a:r>
              <a:rPr lang="zh-CN" altLang="en-US"/>
              <a:t>命令能够创建一个新的目录。目录名称可以包含</a:t>
            </a:r>
            <a:r>
              <a:rPr lang="en-US" altLang="zh-CN"/>
              <a:t>1-64</a:t>
            </a:r>
            <a:r>
              <a:rPr lang="zh-CN" altLang="en-US"/>
              <a:t>个字符。</a:t>
            </a:r>
            <a:endParaRPr lang="en-US" altLang="zh-CN"/>
          </a:p>
          <a:p>
            <a:endParaRPr lang="zh-CN" altLang="en-US"/>
          </a:p>
          <a:p>
            <a:endParaRPr lang="zh-CN" altLang="en-US"/>
          </a:p>
          <a:p>
            <a:endParaRPr lang="zh-CN" altLang="en-US"/>
          </a:p>
          <a:p>
            <a:endParaRPr lang="zh-CN" altLang="en-US"/>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388383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b="1"/>
              <a:t>rmdir</a:t>
            </a:r>
            <a:r>
              <a:rPr lang="en-US" altLang="zh-CN"/>
              <a:t> </a:t>
            </a:r>
            <a:r>
              <a:rPr lang="en-US" altLang="zh-CN" i="1"/>
              <a:t>directory</a:t>
            </a:r>
            <a:r>
              <a:rPr lang="zh-CN" altLang="en-US"/>
              <a:t>命令能够删除文件系统中的目录，此处需要注意的是，只有空目录才能被删除。</a:t>
            </a:r>
            <a:endParaRPr lang="en-US" altLang="zh-CN"/>
          </a:p>
          <a:p>
            <a:r>
              <a:rPr lang="en-US" altLang="zh-CN" b="1"/>
              <a:t>copy</a:t>
            </a:r>
            <a:r>
              <a:rPr lang="en-US" altLang="zh-CN"/>
              <a:t> </a:t>
            </a:r>
            <a:r>
              <a:rPr lang="en-US" altLang="zh-CN" i="1"/>
              <a:t>source-filename</a:t>
            </a:r>
            <a:r>
              <a:rPr lang="en-US" altLang="zh-CN"/>
              <a:t> </a:t>
            </a:r>
            <a:r>
              <a:rPr lang="en-US" altLang="zh-CN" i="1"/>
              <a:t>destination-filename</a:t>
            </a:r>
            <a:r>
              <a:rPr lang="zh-CN" altLang="en-US"/>
              <a:t>命令可以复制文件。如果目标文件已存在，系统会提示此文件将被替换。目标文件名不能与系统启动文件同名，否则系统将会出现错误提示。</a:t>
            </a:r>
            <a:endParaRPr lang="en-US" altLang="zh-CN"/>
          </a:p>
          <a:p>
            <a:r>
              <a:rPr lang="en-US" altLang="zh-CN" b="1"/>
              <a:t>move</a:t>
            </a:r>
            <a:r>
              <a:rPr lang="en-US" altLang="zh-CN"/>
              <a:t> </a:t>
            </a:r>
            <a:r>
              <a:rPr lang="en-US" altLang="zh-CN" i="1"/>
              <a:t>source-filename</a:t>
            </a:r>
            <a:r>
              <a:rPr lang="en-US" altLang="zh-CN"/>
              <a:t> </a:t>
            </a:r>
            <a:r>
              <a:rPr lang="en-US" altLang="zh-CN" i="1"/>
              <a:t>destination-filename</a:t>
            </a:r>
            <a:r>
              <a:rPr lang="zh-CN" altLang="en-US"/>
              <a:t>命令可以用来将文件移动到其他目录下。</a:t>
            </a:r>
            <a:r>
              <a:rPr lang="en-US" altLang="zh-CN" b="1"/>
              <a:t>move</a:t>
            </a:r>
            <a:r>
              <a:rPr lang="zh-CN" altLang="en-US"/>
              <a:t>命令只适用于在同一储存设备中移动文件。</a:t>
            </a:r>
            <a:endParaRPr lang="en-US" altLang="zh-CN"/>
          </a:p>
          <a:p>
            <a:r>
              <a:rPr lang="en-US" altLang="zh-CN" b="1"/>
              <a:t>rename</a:t>
            </a:r>
            <a:r>
              <a:rPr lang="en-US" altLang="zh-CN"/>
              <a:t> </a:t>
            </a:r>
            <a:r>
              <a:rPr lang="en-US" altLang="zh-CN" i="1"/>
              <a:t>old-name</a:t>
            </a:r>
            <a:r>
              <a:rPr lang="en-US" altLang="zh-CN"/>
              <a:t> </a:t>
            </a:r>
            <a:r>
              <a:rPr lang="en-US" altLang="zh-CN" i="1"/>
              <a:t>new-name</a:t>
            </a:r>
            <a:r>
              <a:rPr lang="zh-CN" altLang="en-US"/>
              <a:t>命令可以用来对目录或文件进行重命名。</a:t>
            </a:r>
            <a:endParaRPr lang="en-US" altLang="zh-CN"/>
          </a:p>
          <a:p>
            <a:r>
              <a:rPr lang="en-US" altLang="zh-CN" b="1"/>
              <a:t>delete</a:t>
            </a:r>
            <a:r>
              <a:rPr lang="en-US" altLang="zh-CN"/>
              <a:t> [ /</a:t>
            </a:r>
            <a:r>
              <a:rPr lang="en-US" altLang="zh-CN" b="1"/>
              <a:t>unreserved</a:t>
            </a:r>
            <a:r>
              <a:rPr lang="en-US" altLang="zh-CN"/>
              <a:t> ] [ /</a:t>
            </a:r>
            <a:r>
              <a:rPr lang="en-US" altLang="zh-CN" b="1"/>
              <a:t>force</a:t>
            </a:r>
            <a:r>
              <a:rPr lang="en-US" altLang="zh-CN"/>
              <a:t> ] { </a:t>
            </a:r>
            <a:r>
              <a:rPr lang="en-US" altLang="zh-CN" i="1"/>
              <a:t>filename | devicename</a:t>
            </a:r>
            <a:r>
              <a:rPr lang="en-US" altLang="zh-CN"/>
              <a:t> }</a:t>
            </a:r>
            <a:r>
              <a:rPr lang="zh-CN" altLang="en-US"/>
              <a:t>命令可以用来删除文件。不带</a:t>
            </a:r>
            <a:r>
              <a:rPr lang="en-US" altLang="zh-CN"/>
              <a:t>unreserved</a:t>
            </a:r>
            <a:r>
              <a:rPr lang="zh-CN" altLang="en-US"/>
              <a:t>参数的情况下，被删除的文件将直接被移动到回收站。回收站中的文件也可以通过执行</a:t>
            </a:r>
            <a:r>
              <a:rPr lang="en-US" altLang="zh-CN" b="1"/>
              <a:t>undelete</a:t>
            </a:r>
            <a:r>
              <a:rPr lang="zh-CN" altLang="en-US"/>
              <a:t>命令进行恢复，但是如果执行</a:t>
            </a:r>
            <a:r>
              <a:rPr lang="en-US" altLang="zh-CN"/>
              <a:t>delete</a:t>
            </a:r>
            <a:r>
              <a:rPr lang="zh-CN" altLang="en-US"/>
              <a:t>命令时指定了</a:t>
            </a:r>
            <a:r>
              <a:rPr lang="en-US" altLang="zh-CN"/>
              <a:t>unreserved</a:t>
            </a:r>
            <a:r>
              <a:rPr lang="zh-CN" altLang="en-US"/>
              <a:t>参数，则文件将被永久删除。在删除文件时，系统会提示“是否确定删除文件”，但如果命令中指定了</a:t>
            </a:r>
            <a:r>
              <a:rPr lang="en-US" altLang="zh-CN"/>
              <a:t>/force </a:t>
            </a:r>
            <a:r>
              <a:rPr lang="zh-CN" altLang="en-US"/>
              <a:t>参数，系统将不会给出任何提示信息。</a:t>
            </a:r>
            <a:r>
              <a:rPr lang="en-US" altLang="zh-CN" i="1"/>
              <a:t>filename</a:t>
            </a:r>
            <a:r>
              <a:rPr lang="zh-CN" altLang="en-US"/>
              <a:t>参数指的是需要删除的文件的名称，</a:t>
            </a:r>
            <a:r>
              <a:rPr lang="en-US" altLang="zh-CN" i="1"/>
              <a:t>devicename</a:t>
            </a:r>
            <a:r>
              <a:rPr lang="zh-CN" altLang="en-US"/>
              <a:t>参数指定了储存设备的名称。</a:t>
            </a:r>
          </a:p>
          <a:p>
            <a:endParaRPr lang="zh-CN" altLang="en-US"/>
          </a:p>
          <a:p>
            <a:endParaRPr lang="zh-CN" altLang="en-US"/>
          </a:p>
          <a:p>
            <a:endParaRPr lang="zh-CN" altLang="en-US"/>
          </a:p>
          <a:p>
            <a:endParaRPr lang="zh-CN" altLang="en-US"/>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737413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b="1"/>
              <a:t>reset</a:t>
            </a:r>
            <a:r>
              <a:rPr lang="en-US" altLang="zh-CN"/>
              <a:t> </a:t>
            </a:r>
            <a:r>
              <a:rPr lang="en-US" altLang="zh-CN" b="1"/>
              <a:t>recycle-bin</a:t>
            </a:r>
            <a:r>
              <a:rPr lang="en-US" altLang="zh-CN"/>
              <a:t> [ </a:t>
            </a:r>
            <a:r>
              <a:rPr lang="en-US" altLang="zh-CN" i="1"/>
              <a:t>filename | devicename</a:t>
            </a:r>
            <a:r>
              <a:rPr lang="en-US" altLang="zh-CN"/>
              <a:t> ]</a:t>
            </a:r>
            <a:r>
              <a:rPr lang="zh-CN" altLang="en-US"/>
              <a:t>可以用来永久删除回收站中的文件，</a:t>
            </a:r>
            <a:r>
              <a:rPr lang="en-US" altLang="zh-CN" i="1"/>
              <a:t>filename</a:t>
            </a:r>
            <a:r>
              <a:rPr lang="zh-CN" altLang="en-US"/>
              <a:t>参数指定了需要永久删除的文件的名称，</a:t>
            </a:r>
            <a:r>
              <a:rPr lang="en-US" altLang="zh-CN" i="1"/>
              <a:t>device-name</a:t>
            </a:r>
            <a:r>
              <a:rPr lang="zh-CN" altLang="en-US"/>
              <a:t>参数指定了储存设备的名称。</a:t>
            </a:r>
          </a:p>
          <a:p>
            <a:endParaRPr lang="zh-CN" altLang="en-US"/>
          </a:p>
          <a:p>
            <a:endParaRPr lang="zh-CN" altLang="en-US"/>
          </a:p>
          <a:p>
            <a:endParaRPr lang="zh-CN" altLang="en-US"/>
          </a:p>
          <a:p>
            <a:endParaRPr lang="zh-CN" altLang="en-US"/>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812158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网络上一般都会部署不止一台设备，管理员需要对这些设备进行统一管理。在进行设备调试的时候，首要任务是设置设备名。设备名用来唯一地标识一台设备。</a:t>
            </a:r>
            <a:r>
              <a:rPr lang="en-US" altLang="zh-CN" dirty="0"/>
              <a:t>AR</a:t>
            </a:r>
            <a:r>
              <a:rPr lang="zh-CN" altLang="en-US" dirty="0"/>
              <a:t>系列路由器默认的设备名是</a:t>
            </a:r>
            <a:r>
              <a:rPr lang="en-US" altLang="zh-CN" dirty="0"/>
              <a:t>Huawei</a:t>
            </a:r>
            <a:r>
              <a:rPr lang="zh-CN" altLang="en-US" dirty="0"/>
              <a:t>，而</a:t>
            </a:r>
            <a:r>
              <a:rPr lang="en-US" altLang="zh-CN" dirty="0"/>
              <a:t>S</a:t>
            </a:r>
            <a:r>
              <a:rPr lang="zh-CN" altLang="en-US" dirty="0"/>
              <a:t>系列交换机默认的设备名是</a:t>
            </a:r>
            <a:r>
              <a:rPr lang="en-US" altLang="zh-CN" dirty="0"/>
              <a:t>HUAWEI</a:t>
            </a:r>
            <a:r>
              <a:rPr lang="zh-CN" altLang="en-US" dirty="0"/>
              <a:t>。设备名称一旦设置，立刻生效。</a:t>
            </a:r>
            <a:endParaRPr lang="en-US" altLang="zh-CN" dirty="0"/>
          </a:p>
          <a:p>
            <a:r>
              <a:rPr lang="zh-CN" altLang="en-US" dirty="0"/>
              <a:t>为了保证与其他设备协调工作，需要准确设置系统时钟。系统时钟的</a:t>
            </a:r>
            <a:r>
              <a:rPr lang="en-US" altLang="zh-CN" dirty="0"/>
              <a:t>=UTC</a:t>
            </a:r>
            <a:r>
              <a:rPr lang="zh-CN" altLang="en-US" dirty="0"/>
              <a:t>（</a:t>
            </a:r>
            <a:r>
              <a:rPr lang="en-US" altLang="zh-CN" dirty="0"/>
              <a:t>Coordinated Universal Time</a:t>
            </a:r>
            <a:r>
              <a:rPr lang="zh-CN" altLang="en-US" dirty="0"/>
              <a:t>）</a:t>
            </a:r>
            <a:r>
              <a:rPr lang="en-US" altLang="zh-CN" dirty="0"/>
              <a:t>+</a:t>
            </a:r>
            <a:r>
              <a:rPr lang="zh-CN" altLang="en-US" dirty="0"/>
              <a:t>当前时区与</a:t>
            </a:r>
            <a:r>
              <a:rPr lang="en-US" altLang="zh-CN" dirty="0"/>
              <a:t>UTC</a:t>
            </a:r>
            <a:r>
              <a:rPr lang="zh-CN" altLang="en-US" dirty="0"/>
              <a:t>的时间差，一般设备上都会有内置的</a:t>
            </a:r>
            <a:r>
              <a:rPr lang="en-US" altLang="zh-CN" dirty="0"/>
              <a:t>UTC</a:t>
            </a:r>
            <a:r>
              <a:rPr lang="zh-CN" altLang="en-US" dirty="0"/>
              <a:t>和时间差配置。</a:t>
            </a:r>
            <a:endParaRPr lang="en-US" altLang="zh-CN" dirty="0"/>
          </a:p>
          <a:p>
            <a:pPr lvl="1"/>
            <a:r>
              <a:rPr lang="zh-CN" altLang="en-US" dirty="0"/>
              <a:t>可以通过</a:t>
            </a:r>
            <a:r>
              <a:rPr lang="en-US" altLang="zh-CN" dirty="0"/>
              <a:t>clock </a:t>
            </a:r>
            <a:r>
              <a:rPr lang="en-US" altLang="zh-CN" dirty="0" err="1"/>
              <a:t>datetime</a:t>
            </a:r>
            <a:r>
              <a:rPr lang="zh-CN" altLang="en-US" dirty="0"/>
              <a:t>命令直接设置设备的系统时钟，格式为</a:t>
            </a:r>
            <a:r>
              <a:rPr lang="en-US" altLang="zh-CN" dirty="0"/>
              <a:t>HH:MM:SS YYYY-MM-DD</a:t>
            </a:r>
            <a:r>
              <a:rPr lang="zh-CN" altLang="en-US" dirty="0"/>
              <a:t>，此时</a:t>
            </a:r>
            <a:r>
              <a:rPr lang="en-US" altLang="zh-CN" dirty="0"/>
              <a:t>UTC</a:t>
            </a:r>
            <a:r>
              <a:rPr lang="zh-CN" altLang="en-US" dirty="0"/>
              <a:t>等于系统时钟</a:t>
            </a:r>
            <a:r>
              <a:rPr lang="en-US" altLang="zh-CN" dirty="0"/>
              <a:t>-</a:t>
            </a:r>
            <a:r>
              <a:rPr lang="zh-CN" altLang="en-US" dirty="0"/>
              <a:t>时间差。</a:t>
            </a:r>
            <a:endParaRPr lang="en-US" altLang="zh-CN" dirty="0"/>
          </a:p>
          <a:p>
            <a:pPr lvl="1"/>
            <a:r>
              <a:rPr lang="zh-CN" altLang="en-US" dirty="0"/>
              <a:t>也可以通过修改</a:t>
            </a:r>
            <a:r>
              <a:rPr lang="en-US" altLang="zh-CN" dirty="0"/>
              <a:t>UTC</a:t>
            </a:r>
            <a:r>
              <a:rPr lang="zh-CN" altLang="en-US" dirty="0"/>
              <a:t>和系统当前时区来修改系统时钟</a:t>
            </a:r>
            <a:endParaRPr lang="en-US" altLang="zh-CN" dirty="0"/>
          </a:p>
          <a:p>
            <a:pPr lvl="2"/>
            <a:r>
              <a:rPr lang="en-US" altLang="zh-CN" b="1" dirty="0"/>
              <a:t>clock</a:t>
            </a:r>
            <a:r>
              <a:rPr lang="en-US" altLang="zh-CN" dirty="0"/>
              <a:t> </a:t>
            </a:r>
            <a:r>
              <a:rPr lang="en-US" altLang="zh-CN" b="1" dirty="0" err="1"/>
              <a:t>datetime</a:t>
            </a:r>
            <a:r>
              <a:rPr lang="en-US" altLang="zh-CN" dirty="0"/>
              <a:t> [ </a:t>
            </a:r>
            <a:r>
              <a:rPr lang="en-US" altLang="zh-CN" dirty="0" err="1"/>
              <a:t>utc</a:t>
            </a:r>
            <a:r>
              <a:rPr lang="en-US" altLang="zh-CN" dirty="0"/>
              <a:t> ] </a:t>
            </a:r>
            <a:r>
              <a:rPr lang="en-US" altLang="zh-CN" i="1" dirty="0"/>
              <a:t>HH:MM:SS YYYY-MM-DD</a:t>
            </a:r>
            <a:r>
              <a:rPr lang="zh-CN" altLang="en-US" dirty="0"/>
              <a:t>用来修改</a:t>
            </a:r>
            <a:r>
              <a:rPr lang="en-US" altLang="zh-CN" dirty="0"/>
              <a:t>UTC</a:t>
            </a:r>
            <a:r>
              <a:rPr lang="zh-CN" altLang="en-US" dirty="0"/>
              <a:t>时间。</a:t>
            </a:r>
            <a:endParaRPr lang="en-US" altLang="zh-CN" dirty="0"/>
          </a:p>
          <a:p>
            <a:pPr lvl="2"/>
            <a:r>
              <a:rPr lang="en-US" altLang="zh-CN" b="1" dirty="0"/>
              <a:t>clock</a:t>
            </a:r>
            <a:r>
              <a:rPr lang="en-US" altLang="zh-CN" dirty="0"/>
              <a:t> </a:t>
            </a:r>
            <a:r>
              <a:rPr lang="en-US" altLang="zh-CN" b="1" dirty="0" err="1"/>
              <a:t>timezone</a:t>
            </a:r>
            <a:r>
              <a:rPr lang="en-US" altLang="zh-CN" dirty="0"/>
              <a:t> </a:t>
            </a:r>
            <a:r>
              <a:rPr lang="en-US" altLang="zh-CN" i="1" dirty="0"/>
              <a:t>time-zone-name</a:t>
            </a:r>
            <a:r>
              <a:rPr lang="en-US" altLang="zh-CN" dirty="0"/>
              <a:t> { </a:t>
            </a:r>
            <a:r>
              <a:rPr lang="en-US" altLang="zh-CN" b="1" dirty="0"/>
              <a:t>add</a:t>
            </a:r>
            <a:r>
              <a:rPr lang="en-US" altLang="zh-CN" dirty="0"/>
              <a:t> | </a:t>
            </a:r>
            <a:r>
              <a:rPr lang="en-US" altLang="zh-CN" b="1" dirty="0"/>
              <a:t>minus</a:t>
            </a:r>
            <a:r>
              <a:rPr lang="en-US" altLang="zh-CN" dirty="0"/>
              <a:t> } </a:t>
            </a:r>
            <a:r>
              <a:rPr lang="en-US" altLang="zh-CN" i="1" dirty="0"/>
              <a:t>offset</a:t>
            </a:r>
            <a:r>
              <a:rPr lang="en-US" altLang="zh-CN" dirty="0"/>
              <a:t> </a:t>
            </a:r>
            <a:r>
              <a:rPr lang="zh-CN" altLang="en-US" dirty="0"/>
              <a:t>用来配置本地时区信息。本地时间加上或减去</a:t>
            </a:r>
            <a:r>
              <a:rPr lang="en-US" altLang="zh-CN" i="1" dirty="0"/>
              <a:t>offset</a:t>
            </a:r>
            <a:r>
              <a:rPr lang="zh-CN" altLang="en-US" dirty="0"/>
              <a:t>即为</a:t>
            </a:r>
            <a:r>
              <a:rPr lang="en-US" altLang="zh-CN" dirty="0"/>
              <a:t>UTC</a:t>
            </a:r>
            <a:r>
              <a:rPr lang="zh-CN" altLang="en-US" dirty="0"/>
              <a:t>。</a:t>
            </a:r>
            <a:endParaRPr lang="en-US" altLang="zh-CN" dirty="0"/>
          </a:p>
          <a:p>
            <a:pPr lvl="1"/>
            <a:r>
              <a:rPr lang="zh-CN" altLang="en-US" dirty="0"/>
              <a:t>有的地区实行夏令时制，因此当进入夏令时实施区间的一刻，系统时间要根据用户的设定进行夏令时时间的调整。</a:t>
            </a:r>
            <a:r>
              <a:rPr lang="en-US" altLang="zh-CN" dirty="0"/>
              <a:t>VRP</a:t>
            </a:r>
            <a:r>
              <a:rPr lang="zh-CN" altLang="en-US" dirty="0"/>
              <a:t>支持夏令时功能。</a:t>
            </a:r>
          </a:p>
          <a:p>
            <a:endParaRPr lang="zh-CN" altLang="en-US" dirty="0"/>
          </a:p>
          <a:p>
            <a:endParaRPr lang="zh-CN" altLang="en-US" dirty="0"/>
          </a:p>
          <a:p>
            <a:endParaRPr lang="zh-CN" altLang="en-US" dirty="0"/>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4054700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每类用户界面都有对应的用户界面视图。用户界面（</a:t>
            </a:r>
            <a:r>
              <a:rPr lang="en-US" altLang="zh-CN"/>
              <a:t>User-interface</a:t>
            </a:r>
            <a:r>
              <a:rPr lang="zh-CN" altLang="en-US"/>
              <a:t>）视图是系统提供的一种命令行视图，用来配置和管理所有工作在异步交互方式下的物理接口和逻辑接口，从而达到统一管理各种用户界面的目的。在连接到设备前，用户要设置用户界面参数。系统支持的用户界面包括</a:t>
            </a:r>
            <a:r>
              <a:rPr lang="en-US" altLang="zh-CN"/>
              <a:t>Console</a:t>
            </a:r>
            <a:r>
              <a:rPr lang="zh-CN" altLang="en-US"/>
              <a:t>用户界面和</a:t>
            </a:r>
            <a:r>
              <a:rPr lang="en-US" altLang="zh-CN"/>
              <a:t>VTY</a:t>
            </a:r>
            <a:r>
              <a:rPr lang="zh-CN" altLang="en-US"/>
              <a:t>用户界面。控制口（</a:t>
            </a:r>
            <a:r>
              <a:rPr lang="en-US" altLang="zh-CN"/>
              <a:t>Console Port</a:t>
            </a:r>
            <a:r>
              <a:rPr lang="zh-CN" altLang="en-US"/>
              <a:t>）是一种通信串行端口，由设备的主控板提供。虚拟类型终端（</a:t>
            </a:r>
            <a:r>
              <a:rPr lang="en-US" altLang="zh-CN"/>
              <a:t>Virtual Type Terminal</a:t>
            </a:r>
            <a:r>
              <a:rPr lang="zh-CN" altLang="en-US"/>
              <a:t>）是一种虚拟线路端口，用户通过终端与设备建立</a:t>
            </a:r>
            <a:r>
              <a:rPr lang="en-US" altLang="zh-CN"/>
              <a:t>Telnet</a:t>
            </a:r>
            <a:r>
              <a:rPr lang="zh-CN" altLang="en-US"/>
              <a:t>或</a:t>
            </a:r>
            <a:r>
              <a:rPr lang="en-US" altLang="zh-CN"/>
              <a:t>SSH</a:t>
            </a:r>
            <a:r>
              <a:rPr lang="zh-CN" altLang="en-US"/>
              <a:t>连接后，也就建立了一条</a:t>
            </a:r>
            <a:r>
              <a:rPr lang="en-US" altLang="zh-CN"/>
              <a:t>VTY</a:t>
            </a:r>
            <a:r>
              <a:rPr lang="zh-CN" altLang="en-US"/>
              <a:t>，即用户可以通过</a:t>
            </a:r>
            <a:r>
              <a:rPr lang="en-US" altLang="zh-CN"/>
              <a:t>VTY</a:t>
            </a:r>
            <a:r>
              <a:rPr lang="zh-CN" altLang="en-US"/>
              <a:t>方式登录设备。设备一般最多支持</a:t>
            </a:r>
            <a:r>
              <a:rPr lang="en-US" altLang="zh-CN"/>
              <a:t>15</a:t>
            </a:r>
            <a:r>
              <a:rPr lang="zh-CN" altLang="en-US"/>
              <a:t>个用户同时通过</a:t>
            </a:r>
            <a:r>
              <a:rPr lang="en-US" altLang="zh-CN"/>
              <a:t>VTY</a:t>
            </a:r>
            <a:r>
              <a:rPr lang="zh-CN" altLang="en-US"/>
              <a:t>方式访问。执行</a:t>
            </a:r>
            <a:r>
              <a:rPr lang="en-US" altLang="zh-CN"/>
              <a:t>user-interface maximum-vty number </a:t>
            </a:r>
            <a:r>
              <a:rPr lang="zh-CN" altLang="en-US"/>
              <a:t>命令可以配置同时登录到设备的</a:t>
            </a:r>
            <a:r>
              <a:rPr lang="en-US" altLang="zh-CN"/>
              <a:t>VTY</a:t>
            </a:r>
            <a:r>
              <a:rPr lang="zh-CN" altLang="en-US"/>
              <a:t>类型用户界面的最大个数。如果将最大登录用户数设为</a:t>
            </a:r>
            <a:r>
              <a:rPr lang="en-US" altLang="zh-CN"/>
              <a:t>0</a:t>
            </a:r>
            <a:r>
              <a:rPr lang="zh-CN" altLang="en-US"/>
              <a:t>，则任何用户都不能通过</a:t>
            </a:r>
            <a:r>
              <a:rPr lang="en-US" altLang="zh-CN"/>
              <a:t>Telnet</a:t>
            </a:r>
            <a:r>
              <a:rPr lang="zh-CN" altLang="en-US"/>
              <a:t>或者</a:t>
            </a:r>
            <a:r>
              <a:rPr lang="en-US" altLang="zh-CN"/>
              <a:t>SSH</a:t>
            </a:r>
            <a:r>
              <a:rPr lang="zh-CN" altLang="en-US"/>
              <a:t>登录到路由器。</a:t>
            </a:r>
            <a:r>
              <a:rPr lang="en-US" altLang="zh-CN"/>
              <a:t>display user-interface </a:t>
            </a:r>
            <a:r>
              <a:rPr lang="zh-CN" altLang="en-US"/>
              <a:t>命令用来查看用户界面信息。</a:t>
            </a:r>
            <a:endParaRPr lang="en-US" altLang="zh-CN"/>
          </a:p>
          <a:p>
            <a:r>
              <a:rPr lang="zh-CN" altLang="en-US"/>
              <a:t>不同的设备，或使用不同版本的</a:t>
            </a:r>
            <a:r>
              <a:rPr lang="en-US" altLang="zh-CN"/>
              <a:t>VRP</a:t>
            </a:r>
            <a:r>
              <a:rPr lang="zh-CN" altLang="en-US"/>
              <a:t>软件系统，具体可以被使用的</a:t>
            </a:r>
            <a:r>
              <a:rPr lang="en-US" altLang="zh-CN"/>
              <a:t>VTY</a:t>
            </a:r>
            <a:r>
              <a:rPr lang="zh-CN" altLang="en-US"/>
              <a:t>接口的最大数量可能不同。</a:t>
            </a:r>
            <a:endParaRPr lang="en-US" altLang="zh-CN"/>
          </a:p>
          <a:p>
            <a:endParaRPr lang="zh-CN" altLang="en-US"/>
          </a:p>
          <a:p>
            <a:endParaRPr lang="zh-CN" altLang="en-US"/>
          </a:p>
          <a:p>
            <a:endParaRPr lang="zh-CN" altLang="en-US"/>
          </a:p>
          <a:p>
            <a:endParaRPr lang="zh-CN" altLang="en-US"/>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592253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要在接口运行</a:t>
            </a:r>
            <a:r>
              <a:rPr lang="en-US" altLang="zh-CN"/>
              <a:t>IP</a:t>
            </a:r>
            <a:r>
              <a:rPr lang="zh-CN" altLang="en-US"/>
              <a:t>服务，必须为接口配置一个</a:t>
            </a:r>
            <a:r>
              <a:rPr lang="en-US" altLang="zh-CN"/>
              <a:t>IP</a:t>
            </a:r>
            <a:r>
              <a:rPr lang="zh-CN" altLang="en-US"/>
              <a:t>地址。一个接口一般只需要一个</a:t>
            </a:r>
            <a:r>
              <a:rPr lang="en-US" altLang="zh-CN"/>
              <a:t>IP</a:t>
            </a:r>
            <a:r>
              <a:rPr lang="zh-CN" altLang="en-US"/>
              <a:t>地址</a:t>
            </a:r>
            <a:r>
              <a:rPr lang="en-US" altLang="zh-CN"/>
              <a:t>,</a:t>
            </a:r>
            <a:r>
              <a:rPr lang="zh-CN" altLang="en-US"/>
              <a:t>如果接口配置了新的主</a:t>
            </a:r>
            <a:r>
              <a:rPr lang="en-US" altLang="zh-CN"/>
              <a:t>IP</a:t>
            </a:r>
            <a:r>
              <a:rPr lang="zh-CN" altLang="en-US"/>
              <a:t>地址，那么新的主</a:t>
            </a:r>
            <a:r>
              <a:rPr lang="en-US" altLang="zh-CN"/>
              <a:t>IP</a:t>
            </a:r>
            <a:r>
              <a:rPr lang="zh-CN" altLang="en-US"/>
              <a:t>地址就替代了原来的主</a:t>
            </a:r>
            <a:r>
              <a:rPr lang="en-US" altLang="zh-CN"/>
              <a:t>IP</a:t>
            </a:r>
            <a:r>
              <a:rPr lang="zh-CN" altLang="en-US"/>
              <a:t>地址。</a:t>
            </a:r>
            <a:endParaRPr lang="en-US" altLang="zh-CN"/>
          </a:p>
          <a:p>
            <a:r>
              <a:rPr lang="zh-CN" altLang="en-US"/>
              <a:t>用户可以利用</a:t>
            </a:r>
            <a:r>
              <a:rPr lang="en-US" altLang="zh-CN" b="1"/>
              <a:t>ip address </a:t>
            </a:r>
            <a:r>
              <a:rPr lang="en-US" altLang="zh-CN" b="0" i="1"/>
              <a:t>i</a:t>
            </a:r>
            <a:r>
              <a:rPr lang="en-US" altLang="zh-CN" i="1"/>
              <a:t>p-address</a:t>
            </a:r>
            <a:r>
              <a:rPr lang="en-US" altLang="zh-CN"/>
              <a:t>  { </a:t>
            </a:r>
            <a:r>
              <a:rPr lang="en-US" altLang="zh-CN" i="1"/>
              <a:t>mask</a:t>
            </a:r>
            <a:r>
              <a:rPr lang="en-US" altLang="zh-CN"/>
              <a:t> | </a:t>
            </a:r>
            <a:r>
              <a:rPr lang="en-US" altLang="zh-CN" i="1"/>
              <a:t>mask-length</a:t>
            </a:r>
            <a:r>
              <a:rPr lang="en-US" altLang="zh-CN"/>
              <a:t> } </a:t>
            </a:r>
            <a:r>
              <a:rPr lang="zh-CN" altLang="en-US"/>
              <a:t>命令为接口配置</a:t>
            </a:r>
            <a:r>
              <a:rPr lang="en-US" altLang="zh-CN"/>
              <a:t>IP</a:t>
            </a:r>
            <a:r>
              <a:rPr lang="zh-CN" altLang="en-US"/>
              <a:t>地址，这个命令中，</a:t>
            </a:r>
            <a:r>
              <a:rPr lang="en-US" altLang="zh-CN" i="1"/>
              <a:t>mask</a:t>
            </a:r>
            <a:r>
              <a:rPr lang="zh-CN" altLang="en-US"/>
              <a:t>代表子网掩码，如</a:t>
            </a:r>
            <a:r>
              <a:rPr lang="en-US" altLang="zh-CN"/>
              <a:t>255.255.255.0</a:t>
            </a:r>
            <a:r>
              <a:rPr lang="zh-CN" altLang="en-US"/>
              <a:t>，</a:t>
            </a:r>
            <a:r>
              <a:rPr lang="en-US" altLang="zh-CN" i="1"/>
              <a:t>mask-length</a:t>
            </a:r>
            <a:r>
              <a:rPr lang="en-US" altLang="zh-CN"/>
              <a:t> </a:t>
            </a:r>
            <a:r>
              <a:rPr lang="zh-CN" altLang="en-US"/>
              <a:t>代表的是掩码长度，如</a:t>
            </a:r>
            <a:r>
              <a:rPr lang="en-US" altLang="zh-CN"/>
              <a:t>24</a:t>
            </a:r>
            <a:r>
              <a:rPr lang="zh-CN" altLang="en-US"/>
              <a:t>。这两者任取其一均可。</a:t>
            </a:r>
            <a:endParaRPr lang="en-US" altLang="zh-CN"/>
          </a:p>
          <a:p>
            <a:r>
              <a:rPr lang="en-US" altLang="zh-CN"/>
              <a:t>Loopback</a:t>
            </a:r>
            <a:r>
              <a:rPr lang="zh-CN" altLang="en-US"/>
              <a:t>接口是一个逻辑接口，可用来虚拟一个网络或者一个</a:t>
            </a:r>
            <a:r>
              <a:rPr lang="en-US" altLang="zh-CN"/>
              <a:t>IP</a:t>
            </a:r>
            <a:r>
              <a:rPr lang="zh-CN" altLang="en-US"/>
              <a:t>主机。在运行多种协议的时候，由于</a:t>
            </a:r>
            <a:r>
              <a:rPr lang="en-US" altLang="zh-CN"/>
              <a:t>Loopback</a:t>
            </a:r>
            <a:r>
              <a:rPr lang="zh-CN" altLang="en-US"/>
              <a:t>接口稳定可靠，所以也可以用来做管理接口。</a:t>
            </a:r>
            <a:endParaRPr lang="en-US" altLang="zh-CN"/>
          </a:p>
          <a:p>
            <a:r>
              <a:rPr lang="zh-CN" altLang="en-US"/>
              <a:t>在给物理接口配置</a:t>
            </a:r>
            <a:r>
              <a:rPr lang="en-US" altLang="zh-CN"/>
              <a:t>IP</a:t>
            </a:r>
            <a:r>
              <a:rPr lang="zh-CN" altLang="en-US"/>
              <a:t>地址时，需要关注该接口的物理状态。默认情况下，华为路由器和交换机的接口状态为</a:t>
            </a:r>
            <a:r>
              <a:rPr lang="en-US" altLang="zh-CN"/>
              <a:t>up</a:t>
            </a:r>
            <a:r>
              <a:rPr lang="zh-CN" altLang="en-US"/>
              <a:t>；如果该接口曾被手动关闭，则在配置完</a:t>
            </a:r>
            <a:r>
              <a:rPr lang="en-US" altLang="zh-CN"/>
              <a:t>IP</a:t>
            </a:r>
            <a:r>
              <a:rPr lang="zh-CN" altLang="en-US"/>
              <a:t>地址后，应使用</a:t>
            </a:r>
            <a:r>
              <a:rPr lang="en-US" altLang="zh-CN"/>
              <a:t>undo shutdown</a:t>
            </a:r>
            <a:r>
              <a:rPr lang="zh-CN" altLang="en-US"/>
              <a:t>打开该接口。</a:t>
            </a:r>
            <a:endParaRPr lang="en-US" altLang="zh-CN"/>
          </a:p>
          <a:p>
            <a:endParaRPr lang="zh-CN" altLang="en-US"/>
          </a:p>
          <a:p>
            <a:endParaRPr lang="zh-CN" altLang="en-US"/>
          </a:p>
          <a:p>
            <a:endParaRPr lang="zh-CN" altLang="en-US"/>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135521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b="1"/>
              <a:t>reset</a:t>
            </a:r>
            <a:r>
              <a:rPr lang="en-US" altLang="zh-CN"/>
              <a:t> </a:t>
            </a:r>
            <a:r>
              <a:rPr lang="en-US" altLang="zh-CN" b="1"/>
              <a:t>saved-configuration</a:t>
            </a:r>
            <a:r>
              <a:rPr lang="zh-CN" altLang="en-US"/>
              <a:t>命令用来清除配置文件或配置文件中的内容。执行该命令后，如果不使用命令</a:t>
            </a:r>
            <a:r>
              <a:rPr lang="en-US" altLang="zh-CN" b="1"/>
              <a:t>startup</a:t>
            </a:r>
            <a:r>
              <a:rPr lang="en-US" altLang="zh-CN"/>
              <a:t> </a:t>
            </a:r>
            <a:r>
              <a:rPr lang="en-US" altLang="zh-CN" b="1"/>
              <a:t>saved-configuration</a:t>
            </a:r>
            <a:r>
              <a:rPr lang="zh-CN" altLang="en-US"/>
              <a:t>重新指定设备下次启动时使用的配置文件，也不使用</a:t>
            </a:r>
            <a:r>
              <a:rPr lang="en-US" altLang="zh-CN"/>
              <a:t>save</a:t>
            </a:r>
            <a:r>
              <a:rPr lang="zh-CN" altLang="en-US"/>
              <a:t>命令保存当前配置，则设备下次启动时会采用缺省的配置参数进行初始化。</a:t>
            </a:r>
            <a:endParaRPr lang="en-US" altLang="zh-CN"/>
          </a:p>
          <a:p>
            <a:r>
              <a:rPr lang="en-US" altLang="zh-CN" b="1"/>
              <a:t>display</a:t>
            </a:r>
            <a:r>
              <a:rPr lang="en-US" altLang="zh-CN"/>
              <a:t> </a:t>
            </a:r>
            <a:r>
              <a:rPr lang="en-US" altLang="zh-CN" b="1"/>
              <a:t>startup</a:t>
            </a:r>
            <a:r>
              <a:rPr lang="zh-CN" altLang="en-US"/>
              <a:t>命令用来查看设备本次及下次启动相关的系统软件、备份系统软件、配置文件、</a:t>
            </a:r>
            <a:r>
              <a:rPr lang="en-US" altLang="zh-CN"/>
              <a:t>License</a:t>
            </a:r>
            <a:r>
              <a:rPr lang="zh-CN" altLang="en-US"/>
              <a:t>文件、补丁文件以及语音文件。</a:t>
            </a:r>
            <a:endParaRPr lang="en-US" altLang="zh-CN"/>
          </a:p>
          <a:p>
            <a:r>
              <a:rPr lang="en-US" altLang="zh-CN" b="1"/>
              <a:t>startup</a:t>
            </a:r>
            <a:r>
              <a:rPr lang="en-US" altLang="zh-CN"/>
              <a:t> </a:t>
            </a:r>
            <a:r>
              <a:rPr lang="en-US" altLang="zh-CN" b="1"/>
              <a:t>saved-configuration</a:t>
            </a:r>
            <a:r>
              <a:rPr lang="en-US" altLang="zh-CN"/>
              <a:t> </a:t>
            </a:r>
            <a:r>
              <a:rPr lang="en-US" altLang="zh-CN" i="1"/>
              <a:t>configuration-file</a:t>
            </a:r>
            <a:r>
              <a:rPr lang="en-US" altLang="zh-CN"/>
              <a:t> </a:t>
            </a:r>
            <a:r>
              <a:rPr lang="zh-CN" altLang="en-US"/>
              <a:t>命令用来指定系统下次启动时使用的配置文件，</a:t>
            </a:r>
            <a:r>
              <a:rPr lang="en-US" altLang="zh-CN" i="1"/>
              <a:t>configuration-file</a:t>
            </a:r>
            <a:r>
              <a:rPr lang="zh-CN" altLang="en-US"/>
              <a:t>参数为系统启动配置文件的名称。</a:t>
            </a:r>
            <a:endParaRPr lang="en-US" altLang="zh-CN"/>
          </a:p>
          <a:p>
            <a:r>
              <a:rPr lang="en-US" altLang="zh-CN" b="1"/>
              <a:t>reboot</a:t>
            </a:r>
            <a:r>
              <a:rPr lang="zh-CN" altLang="en-US"/>
              <a:t>命令用来重启设备，重启前提示用户是否保存配置。</a:t>
            </a:r>
          </a:p>
          <a:p>
            <a:endParaRPr lang="zh-CN" altLang="en-US"/>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541614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8017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77839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517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58167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76084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61748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a:t>部分型号设备配置密码时只需要输入</a:t>
            </a:r>
            <a:r>
              <a:rPr lang="en-US" altLang="zh-CN"/>
              <a:t>” </a:t>
            </a:r>
            <a:r>
              <a:rPr lang="en-US" altLang="zh-CN" b="1"/>
              <a:t>authentication-mode</a:t>
            </a:r>
            <a:r>
              <a:rPr lang="en-US" altLang="zh-CN"/>
              <a:t> </a:t>
            </a:r>
            <a:r>
              <a:rPr lang="en-US" altLang="zh-CN" b="1"/>
              <a:t>password</a:t>
            </a:r>
            <a:r>
              <a:rPr lang="en-US" altLang="zh-CN"/>
              <a:t> “</a:t>
            </a:r>
            <a:r>
              <a:rPr lang="zh-CN" altLang="en-US"/>
              <a:t>命令，便会自动跳出输入密码的页面，将密码输入即可；</a:t>
            </a:r>
            <a:endParaRPr lang="en-US" altLang="zh-CN"/>
          </a:p>
          <a:p>
            <a:pPr lvl="0"/>
            <a:r>
              <a:rPr lang="zh-CN" altLang="en-US"/>
              <a:t>有的设备密码设置命令为</a:t>
            </a:r>
            <a:r>
              <a:rPr lang="en-US" altLang="zh-CN"/>
              <a:t>” </a:t>
            </a:r>
            <a:r>
              <a:rPr lang="en-US" altLang="zh-CN" b="1"/>
              <a:t>set</a:t>
            </a:r>
            <a:r>
              <a:rPr lang="en-US" altLang="zh-CN"/>
              <a:t> </a:t>
            </a:r>
            <a:r>
              <a:rPr lang="en-US" altLang="zh-CN" b="1"/>
              <a:t>authentication-mode</a:t>
            </a:r>
            <a:r>
              <a:rPr lang="en-US" altLang="zh-CN"/>
              <a:t> </a:t>
            </a:r>
            <a:r>
              <a:rPr lang="en-US" altLang="zh-CN" b="1"/>
              <a:t>password</a:t>
            </a:r>
            <a:r>
              <a:rPr lang="en-US" altLang="zh-CN"/>
              <a:t> </a:t>
            </a:r>
            <a:r>
              <a:rPr lang="zh-CN" altLang="en-US"/>
              <a:t>密码</a:t>
            </a:r>
            <a:r>
              <a:rPr lang="en-US" altLang="zh-CN"/>
              <a:t>”</a:t>
            </a:r>
            <a:r>
              <a:rPr lang="zh-CN" altLang="en-US"/>
              <a:t>，密码需要手动输入。</a:t>
            </a:r>
            <a:endParaRPr lang="en-US" altLang="zh-CN"/>
          </a:p>
          <a:p>
            <a:endParaRPr lang="zh-CN" altLang="en-US"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136986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设备中直接使用命令</a:t>
            </a:r>
            <a:r>
              <a:rPr lang="en-US" altLang="zh-CN"/>
              <a:t>”save”</a:t>
            </a:r>
            <a:r>
              <a:rPr lang="zh-CN" altLang="en-US"/>
              <a:t>进行保存，默认保存在</a:t>
            </a:r>
            <a:r>
              <a:rPr lang="en-US" altLang="zh-CN"/>
              <a:t>vrpcfg.cfg</a:t>
            </a:r>
            <a:r>
              <a:rPr lang="zh-CN" altLang="en-US"/>
              <a:t>文件中，当然也可以更改保存文件名</a:t>
            </a:r>
            <a:r>
              <a:rPr lang="en-US" altLang="zh-CN"/>
              <a:t>,VRP5</a:t>
            </a:r>
            <a:r>
              <a:rPr lang="zh-CN" altLang="en-US"/>
              <a:t>操作系统默认文件放置在</a:t>
            </a:r>
            <a:r>
              <a:rPr lang="en-US" altLang="zh-CN"/>
              <a:t>flash:</a:t>
            </a:r>
            <a:r>
              <a:rPr lang="zh-CN" altLang="en-US"/>
              <a:t>目录下。</a:t>
            </a:r>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98575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b="1"/>
              <a:t>display startup</a:t>
            </a:r>
            <a:r>
              <a:rPr lang="zh-CN" altLang="en-US"/>
              <a:t>命令用来查看设备本次及下次启动相关的系统软件、备份系统软件、配置文件、</a:t>
            </a:r>
            <a:r>
              <a:rPr lang="en-US" altLang="zh-CN"/>
              <a:t>License</a:t>
            </a:r>
            <a:r>
              <a:rPr lang="zh-CN" altLang="en-US"/>
              <a:t>文件、补丁文件以及语音文件。</a:t>
            </a:r>
            <a:endParaRPr lang="en-US" altLang="zh-CN"/>
          </a:p>
          <a:p>
            <a:pPr lvl="1"/>
            <a:r>
              <a:rPr lang="en-US" altLang="zh-CN"/>
              <a:t>Startup system software</a:t>
            </a:r>
            <a:r>
              <a:rPr lang="zh-CN" altLang="en-US"/>
              <a:t>表示的是本次系统启动所使用的</a:t>
            </a:r>
            <a:r>
              <a:rPr lang="en-US" altLang="zh-CN"/>
              <a:t>VRP</a:t>
            </a:r>
            <a:r>
              <a:rPr lang="zh-CN" altLang="en-US"/>
              <a:t>文件。</a:t>
            </a:r>
          </a:p>
          <a:p>
            <a:pPr lvl="1"/>
            <a:r>
              <a:rPr lang="en-US" altLang="zh-CN"/>
              <a:t>Next startup system software</a:t>
            </a:r>
            <a:r>
              <a:rPr lang="zh-CN" altLang="en-US"/>
              <a:t>表示的是下次系统启动所使用的</a:t>
            </a:r>
            <a:r>
              <a:rPr lang="en-US" altLang="zh-CN"/>
              <a:t>VRP</a:t>
            </a:r>
            <a:r>
              <a:rPr lang="zh-CN" altLang="en-US"/>
              <a:t>文件。</a:t>
            </a:r>
          </a:p>
          <a:p>
            <a:pPr lvl="1"/>
            <a:r>
              <a:rPr lang="en-US" altLang="zh-CN"/>
              <a:t>Startup saved-configuration file</a:t>
            </a:r>
            <a:r>
              <a:rPr lang="zh-CN" altLang="en-US"/>
              <a:t>表示的是本次系统启动所使用的配置文件。</a:t>
            </a:r>
          </a:p>
          <a:p>
            <a:pPr lvl="1"/>
            <a:r>
              <a:rPr lang="en-US" altLang="zh-CN"/>
              <a:t>Next startup saved-configuration file</a:t>
            </a:r>
            <a:r>
              <a:rPr lang="zh-CN" altLang="en-US"/>
              <a:t>表示的是下次系统启动所使用的配置文件。</a:t>
            </a:r>
          </a:p>
          <a:p>
            <a:pPr lvl="1"/>
            <a:r>
              <a:rPr lang="zh-CN" altLang="en-US"/>
              <a:t>设备启动时，会从存储设备中加载配置文件并进行初始化。如果存储设备中没有配置文件，设备将会使用默认参数进行初始化。</a:t>
            </a:r>
            <a:endParaRPr lang="en-US" altLang="zh-CN"/>
          </a:p>
          <a:p>
            <a:pPr lvl="0"/>
            <a:r>
              <a:rPr lang="en-US" altLang="zh-CN" b="1"/>
              <a:t>startup</a:t>
            </a:r>
            <a:r>
              <a:rPr lang="en-US" altLang="zh-CN"/>
              <a:t> </a:t>
            </a:r>
            <a:r>
              <a:rPr lang="en-US" altLang="zh-CN" b="1"/>
              <a:t>saved-configuration</a:t>
            </a:r>
            <a:r>
              <a:rPr lang="en-US" altLang="zh-CN"/>
              <a:t> [</a:t>
            </a:r>
            <a:r>
              <a:rPr lang="en-US" altLang="zh-CN" i="1"/>
              <a:t>configuration-file</a:t>
            </a:r>
            <a:r>
              <a:rPr lang="en-US" altLang="zh-CN"/>
              <a:t>] </a:t>
            </a:r>
            <a:r>
              <a:rPr lang="zh-CN" altLang="en-US"/>
              <a:t>命令用来指定系统下次启动时使用的配置文件，</a:t>
            </a:r>
            <a:r>
              <a:rPr lang="en-US" altLang="zh-CN" i="1"/>
              <a:t>configuration-file</a:t>
            </a:r>
            <a:r>
              <a:rPr lang="zh-CN" altLang="en-US"/>
              <a:t>参数为系统启动配置文件的名称。</a:t>
            </a:r>
            <a:endParaRPr lang="en-US" altLang="zh-CN"/>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819339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73318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lvl="0" indent="-228600">
              <a:buFont typeface="+mj-lt"/>
              <a:buAutoNum type="arabicPeriod"/>
            </a:pPr>
            <a:r>
              <a:rPr lang="zh-CN" altLang="en-US"/>
              <a:t>目前，大多数华为数通产品使用的是</a:t>
            </a:r>
            <a:r>
              <a:rPr lang="en-US" altLang="zh-CN"/>
              <a:t>VRP5</a:t>
            </a:r>
            <a:r>
              <a:rPr lang="zh-CN" altLang="en-US"/>
              <a:t>版本，少数产品如</a:t>
            </a:r>
            <a:r>
              <a:rPr lang="en-US" altLang="zh-CN"/>
              <a:t>NE</a:t>
            </a:r>
            <a:r>
              <a:rPr lang="zh-CN" altLang="en-US"/>
              <a:t>系列路由器使用的是</a:t>
            </a:r>
            <a:r>
              <a:rPr lang="en-US" altLang="zh-CN"/>
              <a:t>VRP8</a:t>
            </a:r>
            <a:r>
              <a:rPr lang="zh-CN" altLang="en-US"/>
              <a:t>版本。</a:t>
            </a:r>
            <a:endParaRPr lang="en-US" altLang="zh-CN"/>
          </a:p>
          <a:p>
            <a:pPr marL="228600" lvl="0" indent="-228600">
              <a:buFont typeface="+mj-lt"/>
              <a:buAutoNum type="arabicPeriod"/>
            </a:pPr>
            <a:r>
              <a:rPr lang="zh-CN" altLang="en-US"/>
              <a:t>华为网络设备同时只能有一个用户登录</a:t>
            </a:r>
            <a:r>
              <a:rPr lang="en-US" altLang="zh-CN"/>
              <a:t>Console</a:t>
            </a:r>
            <a:r>
              <a:rPr lang="zh-CN" altLang="en-US"/>
              <a:t>界面，因此</a:t>
            </a:r>
            <a:r>
              <a:rPr lang="en-US" altLang="zh-CN"/>
              <a:t>Console</a:t>
            </a:r>
            <a:r>
              <a:rPr lang="zh-CN" altLang="en-US"/>
              <a:t>用户的编号固定为</a:t>
            </a:r>
            <a:r>
              <a:rPr lang="en-US" altLang="zh-CN"/>
              <a:t>0</a:t>
            </a:r>
            <a:r>
              <a:rPr lang="zh-CN" altLang="en-US"/>
              <a:t>。</a:t>
            </a:r>
            <a:endParaRPr lang="en-US" altLang="zh-CN"/>
          </a:p>
          <a:p>
            <a:pPr marL="228600" lvl="0" indent="-228600">
              <a:buFont typeface="+mj-lt"/>
              <a:buAutoNum type="arabicPeriod"/>
            </a:pPr>
            <a:r>
              <a:rPr lang="zh-CN" altLang="en-US"/>
              <a:t>需要指定某一配置文件为下次启动时使用的配置文件，可以执行</a:t>
            </a:r>
            <a:r>
              <a:rPr lang="en-US" altLang="zh-CN"/>
              <a:t>startup saved-configuration configuration-file </a:t>
            </a:r>
            <a:r>
              <a:rPr lang="zh-CN" altLang="en-US"/>
              <a:t>命令，这里的配置文件名包括文件名称和扩展名。</a:t>
            </a:r>
            <a:endParaRPr lang="en-US" altLang="zh-CN"/>
          </a:p>
          <a:p>
            <a:pPr lvl="0"/>
            <a:endParaRPr lang="en-US" altLang="zh-CN"/>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7934771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02529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0174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4428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81708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1605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配置文件是命令行的集合。用户将当前配置保存到配置文件中，以便设备重启后，这些配置能够继续生效。另外，通过配置文件，用户可以非常方便地查阅配置信息，也可以将配置文件上传到别的设备，来实现设备的批量配置。</a:t>
            </a:r>
            <a:endParaRPr lang="en-US" altLang="zh-CN" dirty="0"/>
          </a:p>
          <a:p>
            <a:r>
              <a:rPr lang="zh-CN" altLang="en-US" dirty="0"/>
              <a:t>补丁是一种与设备系统软件兼容的软件，用于解决设备系统软件少量且急需解决的问题。在设备的运行过程中，有时需要对设备系统软件进行一些适应性和排错性的修改，如改正系统中存在的缺陷、优化某功能以适应业务需求等。</a:t>
            </a:r>
            <a:endParaRPr lang="en-US" altLang="zh-CN" dirty="0"/>
          </a:p>
          <a:p>
            <a:r>
              <a:rPr lang="zh-CN" altLang="en-US" dirty="0"/>
              <a:t>文件的管理方式包括：</a:t>
            </a:r>
            <a:endParaRPr lang="en-US" altLang="zh-CN" dirty="0"/>
          </a:p>
          <a:p>
            <a:pPr lvl="1"/>
            <a:r>
              <a:rPr lang="zh-CN" altLang="en-US" dirty="0"/>
              <a:t>通过</a:t>
            </a:r>
            <a:r>
              <a:rPr lang="en-US" altLang="zh-CN" dirty="0"/>
              <a:t>Console</a:t>
            </a:r>
            <a:r>
              <a:rPr lang="zh-CN" altLang="en-US" dirty="0"/>
              <a:t>或者</a:t>
            </a:r>
            <a:r>
              <a:rPr lang="en-US" altLang="zh-CN" dirty="0"/>
              <a:t>telnet</a:t>
            </a:r>
            <a:r>
              <a:rPr lang="zh-CN" altLang="en-US" dirty="0"/>
              <a:t>等直接登陆系统管理</a:t>
            </a:r>
            <a:endParaRPr lang="en-US" altLang="zh-CN" dirty="0"/>
          </a:p>
          <a:p>
            <a:pPr lvl="1"/>
            <a:r>
              <a:rPr lang="zh-CN" altLang="en-US" dirty="0"/>
              <a:t>通过</a:t>
            </a:r>
            <a:r>
              <a:rPr lang="en-US" altLang="zh-CN" dirty="0"/>
              <a:t>FTP</a:t>
            </a:r>
            <a:r>
              <a:rPr lang="zh-CN" altLang="en-US" dirty="0"/>
              <a:t>、</a:t>
            </a:r>
            <a:r>
              <a:rPr lang="en-US" altLang="zh-CN" dirty="0"/>
              <a:t>TFTP</a:t>
            </a:r>
            <a:r>
              <a:rPr lang="zh-CN" altLang="en-US" dirty="0"/>
              <a:t>或</a:t>
            </a:r>
            <a:r>
              <a:rPr lang="en-US" altLang="zh-CN" dirty="0"/>
              <a:t>SFTP</a:t>
            </a:r>
            <a:r>
              <a:rPr lang="zh-CN" altLang="en-US" dirty="0"/>
              <a:t>登录设备进行管理</a:t>
            </a:r>
          </a:p>
          <a:p>
            <a:endParaRPr lang="zh-CN" altLang="en-US"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54773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dirty="0"/>
              <a:t>存储设备包括：</a:t>
            </a:r>
            <a:r>
              <a:rPr lang="en-US" altLang="zh-CN" dirty="0"/>
              <a:t>SDRAM</a:t>
            </a:r>
            <a:r>
              <a:rPr lang="zh-CN" altLang="en-US" dirty="0"/>
              <a:t>、</a:t>
            </a:r>
            <a:r>
              <a:rPr lang="en-US" altLang="zh-CN" dirty="0"/>
              <a:t>Flash</a:t>
            </a:r>
            <a:r>
              <a:rPr lang="zh-CN" altLang="en-US" dirty="0"/>
              <a:t>、</a:t>
            </a:r>
            <a:r>
              <a:rPr lang="en-US" altLang="zh-CN" dirty="0"/>
              <a:t>NVRAM </a:t>
            </a:r>
            <a:r>
              <a:rPr lang="zh-CN" altLang="en-US" dirty="0"/>
              <a:t>、</a:t>
            </a:r>
            <a:r>
              <a:rPr lang="en-US" altLang="zh-CN" dirty="0"/>
              <a:t>SD Card</a:t>
            </a:r>
            <a:r>
              <a:rPr lang="zh-CN" altLang="en-US" dirty="0"/>
              <a:t>、</a:t>
            </a:r>
            <a:r>
              <a:rPr lang="en-US" altLang="zh-CN" dirty="0"/>
              <a:t>USB</a:t>
            </a:r>
          </a:p>
          <a:p>
            <a:pPr marL="540000" lvl="1" indent="-180000"/>
            <a:r>
              <a:rPr lang="en-US" altLang="zh-CN" dirty="0"/>
              <a:t>SDRAM</a:t>
            </a:r>
            <a:r>
              <a:rPr lang="zh-CN" altLang="en-US" dirty="0"/>
              <a:t>是系统运行内存，相当于电脑的内存；</a:t>
            </a:r>
            <a:endParaRPr lang="en-US" altLang="zh-CN" dirty="0"/>
          </a:p>
          <a:p>
            <a:pPr lvl="1"/>
            <a:r>
              <a:rPr lang="en-US" altLang="zh-CN" dirty="0"/>
              <a:t>NVRAM</a:t>
            </a:r>
            <a:r>
              <a:rPr lang="zh-CN" altLang="en-US" dirty="0"/>
              <a:t>非易失存储器，日志写入</a:t>
            </a:r>
            <a:r>
              <a:rPr lang="en-US" altLang="zh-CN" dirty="0"/>
              <a:t>FLASH</a:t>
            </a:r>
            <a:r>
              <a:rPr lang="zh-CN" altLang="en-US" dirty="0"/>
              <a:t>操作是耗时耗</a:t>
            </a:r>
            <a:r>
              <a:rPr lang="en-US" altLang="zh-CN" dirty="0"/>
              <a:t>CPU</a:t>
            </a:r>
            <a:r>
              <a:rPr lang="zh-CN" altLang="en-US" dirty="0"/>
              <a:t>的操作，因此采用缓存机制，即日志产生后，先存入缓存，定时器超时或缓存满后再写入</a:t>
            </a:r>
            <a:r>
              <a:rPr lang="en-US" altLang="zh-CN" dirty="0"/>
              <a:t>Flash</a:t>
            </a:r>
            <a:r>
              <a:rPr lang="zh-CN" altLang="en-US" dirty="0"/>
              <a:t>；</a:t>
            </a:r>
            <a:endParaRPr lang="en-US" altLang="zh-CN" dirty="0"/>
          </a:p>
          <a:p>
            <a:pPr lvl="1"/>
            <a:r>
              <a:rPr lang="en-US" altLang="zh-CN" dirty="0"/>
              <a:t>Flash</a:t>
            </a:r>
            <a:r>
              <a:rPr lang="zh-CN" altLang="en-US" dirty="0"/>
              <a:t>与</a:t>
            </a:r>
            <a:r>
              <a:rPr lang="en-US" altLang="zh-CN" dirty="0"/>
              <a:t>SD Card</a:t>
            </a:r>
            <a:r>
              <a:rPr lang="zh-CN" altLang="en-US" dirty="0"/>
              <a:t>属于非易失存储器，配置文件与系统文件存放于</a:t>
            </a:r>
            <a:r>
              <a:rPr lang="en-US" altLang="zh-CN" dirty="0"/>
              <a:t>flash</a:t>
            </a:r>
            <a:r>
              <a:rPr lang="zh-CN" altLang="en-US" dirty="0"/>
              <a:t>或</a:t>
            </a:r>
            <a:r>
              <a:rPr lang="en-US" altLang="zh-CN" dirty="0"/>
              <a:t>SD Card</a:t>
            </a:r>
            <a:r>
              <a:rPr lang="zh-CN" altLang="en-US" dirty="0"/>
              <a:t>中，具体设备参考产品文档；</a:t>
            </a:r>
            <a:endParaRPr lang="en-US" altLang="zh-CN" dirty="0"/>
          </a:p>
          <a:p>
            <a:pPr lvl="1"/>
            <a:r>
              <a:rPr lang="en-US" altLang="zh-CN" dirty="0"/>
              <a:t>SD Card</a:t>
            </a:r>
            <a:r>
              <a:rPr lang="zh-CN" altLang="en-US" dirty="0"/>
              <a:t>是外置的</a:t>
            </a:r>
            <a:r>
              <a:rPr lang="en-US" altLang="zh-CN" dirty="0"/>
              <a:t>SD</a:t>
            </a:r>
            <a:r>
              <a:rPr lang="zh-CN" altLang="en-US" dirty="0"/>
              <a:t>存储卡，用来扩展。</a:t>
            </a:r>
            <a:r>
              <a:rPr lang="en-US" altLang="zh-CN" dirty="0"/>
              <a:t>USB</a:t>
            </a:r>
            <a:r>
              <a:rPr lang="zh-CN" altLang="en-US" dirty="0"/>
              <a:t>是接口，用于外接大容量存储设备，主要用于设备升级，传输数据；</a:t>
            </a:r>
            <a:endParaRPr lang="en-US" altLang="zh-CN" dirty="0"/>
          </a:p>
          <a:p>
            <a:pPr lvl="1"/>
            <a:r>
              <a:rPr lang="zh-CN" altLang="en-US" dirty="0"/>
              <a:t>补丁文件和</a:t>
            </a:r>
            <a:r>
              <a:rPr lang="en-US" altLang="zh-CN" dirty="0"/>
              <a:t>PAF</a:t>
            </a:r>
            <a:r>
              <a:rPr lang="zh-CN" altLang="en-US" dirty="0"/>
              <a:t>文件由维护人员上传可自行指定放置。</a:t>
            </a:r>
          </a:p>
          <a:p>
            <a:pPr lvl="0"/>
            <a:endParaRPr lang="zh-CN" altLang="en-US" dirty="0"/>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36086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ext uri="{D42A27DB-BD31-4B8C-83A1-F6EECF244321}">
                <p14:modId xmlns:p14="http://schemas.microsoft.com/office/powerpoint/2010/main" val="2163518714"/>
              </p:ext>
            </p:extLst>
          </p:nvPr>
        </p:nvGraphicFramePr>
        <p:xfrm>
          <a:off x="1007140" y="1254490"/>
          <a:ext cx="10460715" cy="1082675"/>
        </p:xfrm>
        <a:graphic>
          <a:graphicData uri="http://schemas.openxmlformats.org/drawingml/2006/table">
            <a:tbl>
              <a:tblPr/>
              <a:tblGrid>
                <a:gridCol w="3119031">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351079">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课程编码</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适用产品</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产品版本</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课程版本</a:t>
                      </a:r>
                      <a:endParaRPr kumimoji="1" lang="en-US" altLang="zh-CN"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 name="Group 21"/>
          <p:cNvGraphicFramePr>
            <a:graphicFrameLocks noGrp="1"/>
          </p:cNvGraphicFramePr>
          <p:nvPr userDrawn="1">
            <p:extLst>
              <p:ext uri="{D42A27DB-BD31-4B8C-83A1-F6EECF244321}">
                <p14:modId xmlns:p14="http://schemas.microsoft.com/office/powerpoint/2010/main" val="3380704855"/>
              </p:ext>
            </p:extLst>
          </p:nvPr>
        </p:nvGraphicFramePr>
        <p:xfrm>
          <a:off x="1007140" y="2776902"/>
          <a:ext cx="10460714" cy="3038475"/>
        </p:xfrm>
        <a:graphic>
          <a:graphicData uri="http://schemas.openxmlformats.org/drawingml/2006/table">
            <a:tbl>
              <a:tblPr/>
              <a:tblGrid>
                <a:gridCol w="3119030">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351079">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作者</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时间</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审核人</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lt"/>
                          <a:ea typeface="+mn-ea"/>
                        </a:rPr>
                        <a:t>新开发/优化</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文本占位符 7"/>
          <p:cNvSpPr>
            <a:spLocks noGrp="1"/>
          </p:cNvSpPr>
          <p:nvPr>
            <p:ph type="body" sz="quarter" idx="17" hasCustomPrompt="1"/>
          </p:nvPr>
        </p:nvSpPr>
        <p:spPr>
          <a:xfrm>
            <a:off x="1007139" y="1825692"/>
            <a:ext cx="3119030"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课程编码</a:t>
            </a:r>
          </a:p>
        </p:txBody>
      </p:sp>
      <p:sp>
        <p:nvSpPr>
          <p:cNvPr id="6" name="文本占位符 7"/>
          <p:cNvSpPr>
            <a:spLocks noGrp="1"/>
          </p:cNvSpPr>
          <p:nvPr>
            <p:ph type="body" sz="quarter" idx="18" hasCustomPrompt="1"/>
          </p:nvPr>
        </p:nvSpPr>
        <p:spPr>
          <a:xfrm>
            <a:off x="4126170" y="1825692"/>
            <a:ext cx="1967450"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适用的产品</a:t>
            </a:r>
          </a:p>
        </p:txBody>
      </p:sp>
      <p:sp>
        <p:nvSpPr>
          <p:cNvPr id="7" name="文本占位符 7"/>
          <p:cNvSpPr>
            <a:spLocks noGrp="1"/>
          </p:cNvSpPr>
          <p:nvPr>
            <p:ph type="body" sz="quarter" idx="19" hasCustomPrompt="1"/>
          </p:nvPr>
        </p:nvSpPr>
        <p:spPr>
          <a:xfrm>
            <a:off x="6093619" y="1825692"/>
            <a:ext cx="3023155"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825692"/>
            <a:ext cx="2351079"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1" name="文本占位符 7"/>
          <p:cNvSpPr>
            <a:spLocks noGrp="1"/>
          </p:cNvSpPr>
          <p:nvPr>
            <p:ph type="body" sz="quarter" idx="15" hasCustomPrompt="1"/>
          </p:nvPr>
        </p:nvSpPr>
        <p:spPr>
          <a:xfrm>
            <a:off x="6093619" y="337386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2" name="文本占位符 7"/>
          <p:cNvSpPr>
            <a:spLocks noGrp="1"/>
          </p:cNvSpPr>
          <p:nvPr>
            <p:ph type="body" sz="quarter" idx="16" hasCustomPrompt="1"/>
          </p:nvPr>
        </p:nvSpPr>
        <p:spPr>
          <a:xfrm>
            <a:off x="9116775" y="3337858"/>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新开发</a:t>
            </a:r>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headEnd/>
            <a:tailEnd/>
          </a:ln>
        </p:spPr>
        <p:txBody>
          <a:bodyPr lIns="78227" tIns="39112" rIns="78227" bIns="39112" anchor="ctr"/>
          <a:lstStyle/>
          <a:p>
            <a:pPr algn="l" defTabSz="1001223" rtl="0" eaLnBrk="0" fontAlgn="t" hangingPunct="0">
              <a:spcBef>
                <a:spcPct val="0"/>
              </a:spcBef>
              <a:spcAft>
                <a:spcPct val="0"/>
              </a:spcAft>
            </a:pPr>
            <a:r>
              <a:rPr lang="zh-CN" altLang="en-US" sz="3499" b="1" kern="1200">
                <a:solidFill>
                  <a:schemeClr val="tx1">
                    <a:lumMod val="75000"/>
                    <a:lumOff val="25000"/>
                  </a:schemeClr>
                </a:solidFill>
                <a:latin typeface="+mn-lt"/>
                <a:ea typeface="+mn-ea"/>
                <a:cs typeface="Arial" panose="020B0604020202020204" pitchFamily="34" charset="0"/>
              </a:rPr>
              <a:t>修订记录</a:t>
            </a:r>
            <a:endParaRPr lang="zh-CN" altLang="en-US" sz="3499" b="1" kern="1200" dirty="0">
              <a:solidFill>
                <a:schemeClr val="tx1">
                  <a:lumMod val="75000"/>
                  <a:lumOff val="25000"/>
                </a:schemeClr>
              </a:solidFill>
              <a:latin typeface="+mn-lt"/>
              <a:ea typeface="+mn-ea"/>
              <a:cs typeface="Arial" panose="020B0604020202020204" pitchFamily="34" charset="0"/>
            </a:endParaRP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headEnd/>
            <a:tailEnd/>
          </a:ln>
        </p:spPr>
        <p:txBody>
          <a:bodyPr wrap="square">
            <a:spAutoFit/>
          </a:bodyPr>
          <a:lstStyle/>
          <a:p>
            <a:pPr>
              <a:spcBef>
                <a:spcPct val="50000"/>
              </a:spcBef>
            </a:pPr>
            <a:r>
              <a:rPr lang="zh-CN" altLang="en-US" sz="3998" i="0">
                <a:solidFill>
                  <a:schemeClr val="bg2">
                    <a:lumMod val="50000"/>
                  </a:schemeClr>
                </a:solidFill>
                <a:latin typeface="+mn-lt"/>
                <a:ea typeface="+mn-ea"/>
                <a:cs typeface="Arial" panose="020B0604020202020204" pitchFamily="34" charset="0"/>
              </a:rPr>
              <a:t>本页</a:t>
            </a:r>
            <a:r>
              <a:rPr lang="zh-CN" altLang="en-US" sz="3998" i="0" dirty="0">
                <a:solidFill>
                  <a:schemeClr val="bg2">
                    <a:lumMod val="50000"/>
                  </a:schemeClr>
                </a:solidFill>
                <a:latin typeface="+mn-lt"/>
                <a:ea typeface="+mn-ea"/>
                <a:cs typeface="Arial" panose="020B0604020202020204" pitchFamily="34" charset="0"/>
              </a:rPr>
              <a:t>不打印</a:t>
            </a:r>
          </a:p>
        </p:txBody>
      </p:sp>
      <p:sp>
        <p:nvSpPr>
          <p:cNvPr id="15" name="文本占位符 7"/>
          <p:cNvSpPr>
            <a:spLocks noGrp="1"/>
          </p:cNvSpPr>
          <p:nvPr>
            <p:ph type="body" sz="quarter" idx="21" hasCustomPrompt="1"/>
          </p:nvPr>
        </p:nvSpPr>
        <p:spPr>
          <a:xfrm>
            <a:off x="1007042" y="3877918"/>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6" name="文本占位符 7"/>
          <p:cNvSpPr>
            <a:spLocks noGrp="1"/>
          </p:cNvSpPr>
          <p:nvPr>
            <p:ph type="body" sz="quarter" idx="22" hasCustomPrompt="1"/>
          </p:nvPr>
        </p:nvSpPr>
        <p:spPr>
          <a:xfrm>
            <a:off x="4126170" y="3877918"/>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7" name="文本占位符 7"/>
          <p:cNvSpPr>
            <a:spLocks noGrp="1"/>
          </p:cNvSpPr>
          <p:nvPr>
            <p:ph type="body" sz="quarter" idx="23" hasCustomPrompt="1"/>
          </p:nvPr>
        </p:nvSpPr>
        <p:spPr>
          <a:xfrm>
            <a:off x="6093619" y="3877918"/>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8" name="文本占位符 7"/>
          <p:cNvSpPr>
            <a:spLocks noGrp="1"/>
          </p:cNvSpPr>
          <p:nvPr>
            <p:ph type="body" sz="quarter" idx="24" hasCustomPrompt="1"/>
          </p:nvPr>
        </p:nvSpPr>
        <p:spPr>
          <a:xfrm>
            <a:off x="9116775" y="3841914"/>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19" name="文本占位符 7"/>
          <p:cNvSpPr>
            <a:spLocks noGrp="1"/>
          </p:cNvSpPr>
          <p:nvPr>
            <p:ph type="body" sz="quarter" idx="25" hasCustomPrompt="1"/>
          </p:nvPr>
        </p:nvSpPr>
        <p:spPr>
          <a:xfrm>
            <a:off x="1007042" y="4345970"/>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0" name="文本占位符 7"/>
          <p:cNvSpPr>
            <a:spLocks noGrp="1"/>
          </p:cNvSpPr>
          <p:nvPr>
            <p:ph type="body" sz="quarter" idx="26" hasCustomPrompt="1"/>
          </p:nvPr>
        </p:nvSpPr>
        <p:spPr>
          <a:xfrm>
            <a:off x="4126170" y="434597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1" name="文本占位符 7"/>
          <p:cNvSpPr>
            <a:spLocks noGrp="1"/>
          </p:cNvSpPr>
          <p:nvPr>
            <p:ph type="body" sz="quarter" idx="27" hasCustomPrompt="1"/>
          </p:nvPr>
        </p:nvSpPr>
        <p:spPr>
          <a:xfrm>
            <a:off x="6093619" y="434597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2" name="文本占位符 7"/>
          <p:cNvSpPr>
            <a:spLocks noGrp="1"/>
          </p:cNvSpPr>
          <p:nvPr>
            <p:ph type="body" sz="quarter" idx="28" hasCustomPrompt="1"/>
          </p:nvPr>
        </p:nvSpPr>
        <p:spPr>
          <a:xfrm>
            <a:off x="9116775" y="434597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23" name="文本占位符 7"/>
          <p:cNvSpPr>
            <a:spLocks noGrp="1"/>
          </p:cNvSpPr>
          <p:nvPr>
            <p:ph type="body" sz="quarter" idx="29" hasCustomPrompt="1"/>
          </p:nvPr>
        </p:nvSpPr>
        <p:spPr>
          <a:xfrm>
            <a:off x="1007042" y="4886030"/>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4" name="文本占位符 7"/>
          <p:cNvSpPr>
            <a:spLocks noGrp="1"/>
          </p:cNvSpPr>
          <p:nvPr>
            <p:ph type="body" sz="quarter" idx="30" hasCustomPrompt="1"/>
          </p:nvPr>
        </p:nvSpPr>
        <p:spPr>
          <a:xfrm>
            <a:off x="4126170" y="488603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5" name="文本占位符 7"/>
          <p:cNvSpPr>
            <a:spLocks noGrp="1"/>
          </p:cNvSpPr>
          <p:nvPr>
            <p:ph type="body" sz="quarter" idx="31" hasCustomPrompt="1"/>
          </p:nvPr>
        </p:nvSpPr>
        <p:spPr>
          <a:xfrm>
            <a:off x="6093619" y="488603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6" name="文本占位符 7"/>
          <p:cNvSpPr>
            <a:spLocks noGrp="1"/>
          </p:cNvSpPr>
          <p:nvPr>
            <p:ph type="body" sz="quarter" idx="32" hasCustomPrompt="1"/>
          </p:nvPr>
        </p:nvSpPr>
        <p:spPr>
          <a:xfrm>
            <a:off x="9116775" y="488603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27" name="文本占位符 7"/>
          <p:cNvSpPr>
            <a:spLocks noGrp="1"/>
          </p:cNvSpPr>
          <p:nvPr>
            <p:ph type="body" sz="quarter" idx="33" hasCustomPrompt="1"/>
          </p:nvPr>
        </p:nvSpPr>
        <p:spPr>
          <a:xfrm>
            <a:off x="1007042" y="535408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8" name="文本占位符 7"/>
          <p:cNvSpPr>
            <a:spLocks noGrp="1"/>
          </p:cNvSpPr>
          <p:nvPr>
            <p:ph type="body" sz="quarter" idx="34" hasCustomPrompt="1"/>
          </p:nvPr>
        </p:nvSpPr>
        <p:spPr>
          <a:xfrm>
            <a:off x="4126170" y="535408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9" name="文本占位符 7"/>
          <p:cNvSpPr>
            <a:spLocks noGrp="1"/>
          </p:cNvSpPr>
          <p:nvPr>
            <p:ph type="body" sz="quarter" idx="35" hasCustomPrompt="1"/>
          </p:nvPr>
        </p:nvSpPr>
        <p:spPr>
          <a:xfrm>
            <a:off x="6093619" y="535408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30" name="文本占位符 7"/>
          <p:cNvSpPr>
            <a:spLocks noGrp="1"/>
          </p:cNvSpPr>
          <p:nvPr>
            <p:ph type="body" sz="quarter" idx="36" hasCustomPrompt="1"/>
          </p:nvPr>
        </p:nvSpPr>
        <p:spPr>
          <a:xfrm>
            <a:off x="9116775" y="5354082"/>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Tree>
    <p:extLst>
      <p:ext uri="{BB962C8B-B14F-4D97-AF65-F5344CB8AC3E}">
        <p14:creationId xmlns:p14="http://schemas.microsoft.com/office/powerpoint/2010/main" val="70872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8316" y="1233487"/>
            <a:ext cx="11276184" cy="4680000"/>
          </a:xfrm>
        </p:spPr>
        <p:txBody>
          <a:bodyPr/>
          <a:lstStyle>
            <a:lvl1pPr marL="457017" marR="0" indent="-457017" algn="just" defTabSz="801367" rtl="0" eaLnBrk="1" fontAlgn="auto" latinLnBrk="0" hangingPunct="1">
              <a:lnSpc>
                <a:spcPct val="140000"/>
              </a:lnSpc>
              <a:spcBef>
                <a:spcPct val="30000"/>
              </a:spcBef>
              <a:spcAft>
                <a:spcPct val="0"/>
              </a:spcAft>
              <a:buClrTx/>
              <a:buSzPct val="100000"/>
              <a:buFont typeface="+mj-lt"/>
              <a:buAutoNum type="arabicPeriod"/>
              <a:tabLst/>
              <a:defRPr sz="1999">
                <a:latin typeface="+mn-lt"/>
                <a:ea typeface="+mn-ea"/>
                <a:cs typeface="Arial" panose="020B0604020202020204" pitchFamily="34" charset="0"/>
              </a:defRPr>
            </a:lvl1pPr>
            <a:lvl2pPr marL="401476" indent="0" algn="just">
              <a:buSzPct val="100000"/>
              <a:buFont typeface="+mj-lt"/>
              <a:buNone/>
              <a:defRPr sz="1799"/>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endParaRPr lang="en-US" altLang="zh-CN"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思考题</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90" y="424270"/>
            <a:ext cx="495425" cy="592462"/>
            <a:chOff x="5554662" y="2422526"/>
            <a:chExt cx="690564" cy="825500"/>
          </a:xfrm>
          <a:solidFill>
            <a:schemeClr val="bg1"/>
          </a:solidFill>
        </p:grpSpPr>
        <p:sp>
          <p:nvSpPr>
            <p:cNvPr id="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1"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2"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405894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2015437"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本节小结</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90849"/>
            <a:ext cx="470510" cy="475421"/>
            <a:chOff x="5540375" y="2868613"/>
            <a:chExt cx="1106488" cy="1117600"/>
          </a:xfrm>
          <a:solidFill>
            <a:schemeClr val="bg1"/>
          </a:solidFill>
        </p:grpSpPr>
        <p:sp>
          <p:nvSpPr>
            <p:cNvPr id="8"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0" name="内容占位符 6"/>
          <p:cNvSpPr>
            <a:spLocks noGrp="1"/>
          </p:cNvSpPr>
          <p:nvPr>
            <p:ph sz="quarter" idx="10" hasCustomPrompt="1"/>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2pPr algn="just" fontAlgn="auto">
              <a:buClrTx/>
              <a:defRPr>
                <a:latin typeface="+mn-lt"/>
                <a:ea typeface="+mn-ea"/>
                <a:cs typeface="Arial" panose="020B0604020202020204" pitchFamily="34" charset="0"/>
              </a:defRPr>
            </a:lvl2pPr>
            <a:lvl3pPr algn="just" fontAlgn="auto">
              <a:buClrTx/>
              <a:defRPr>
                <a:latin typeface="+mn-lt"/>
                <a:ea typeface="+mn-ea"/>
                <a:cs typeface="Arial" panose="020B0604020202020204" pitchFamily="34" charset="0"/>
              </a:defRPr>
            </a:lvl3pPr>
            <a:lvl4pPr algn="just" fontAlgn="auto">
              <a:buClrTx/>
              <a:defRPr>
                <a:latin typeface="+mn-lt"/>
                <a:ea typeface="+mn-ea"/>
                <a:cs typeface="Arial" panose="020B0604020202020204" pitchFamily="34" charset="0"/>
              </a:defRPr>
            </a:lvl4pPr>
            <a:lvl5pPr algn="just" fontAlgn="auto">
              <a:buClrTx/>
              <a:defRPr>
                <a:latin typeface="+mn-lt"/>
                <a:ea typeface="+mn-ea"/>
                <a:cs typeface="Arial" panose="020B0604020202020204" pitchFamily="34" charset="0"/>
              </a:defRPr>
            </a:lvl5pPr>
          </a:lstStyle>
          <a:p>
            <a:pPr lvl="0"/>
            <a:r>
              <a:rPr lang="zh-CN" altLang="en-US" dirty="0"/>
              <a:t>此版式用于每一节的小结</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05242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2015437"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本章总结</a:t>
            </a:r>
          </a:p>
        </p:txBody>
      </p:sp>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15179" y="490849"/>
            <a:ext cx="470510" cy="475421"/>
            <a:chOff x="5540375" y="2868613"/>
            <a:chExt cx="1106488" cy="1117600"/>
          </a:xfrm>
          <a:solidFill>
            <a:schemeClr val="bg1"/>
          </a:solidFill>
        </p:grpSpPr>
        <p:sp>
          <p:nvSpPr>
            <p:cNvPr id="7"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0" name="内容占位符 6"/>
          <p:cNvSpPr>
            <a:spLocks noGrp="1"/>
          </p:cNvSpPr>
          <p:nvPr>
            <p:ph sz="quarter" idx="10"/>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2pPr algn="just" fontAlgn="auto">
              <a:buClrTx/>
              <a:defRPr>
                <a:latin typeface="+mn-lt"/>
                <a:ea typeface="+mn-ea"/>
                <a:cs typeface="Arial" panose="020B0604020202020204" pitchFamily="34" charset="0"/>
              </a:defRPr>
            </a:lvl2pPr>
            <a:lvl3pPr algn="just" fontAlgn="auto">
              <a:buClrTx/>
              <a:defRPr>
                <a:latin typeface="+mn-lt"/>
                <a:ea typeface="+mn-ea"/>
                <a:cs typeface="Arial" panose="020B0604020202020204" pitchFamily="34" charset="0"/>
              </a:defRPr>
            </a:lvl3pPr>
            <a:lvl4pPr algn="just" fontAlgn="auto">
              <a:buClrTx/>
              <a:defRPr>
                <a:latin typeface="+mn-lt"/>
                <a:ea typeface="+mn-ea"/>
                <a:cs typeface="Arial" panose="020B0604020202020204" pitchFamily="34" charset="0"/>
              </a:defRPr>
            </a:lvl4pPr>
            <a:lvl5pPr algn="just" fontAlgn="auto">
              <a:buClrTx/>
              <a:defRPr>
                <a:latin typeface="+mn-lt"/>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0235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5pPr>
              <a:buNone/>
              <a:defRPr/>
            </a:lvl5pPr>
          </a:lstStyle>
          <a:p>
            <a:r>
              <a:rPr lang="zh-CN" altLang="en-US" dirty="0"/>
              <a:t>此版式用于提供给学员更多学习信息。</a:t>
            </a:r>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503859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更多信息</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89" y="480269"/>
            <a:ext cx="496387" cy="496581"/>
            <a:chOff x="4485904" y="3429000"/>
            <a:chExt cx="2003425" cy="2003425"/>
          </a:xfrm>
          <a:solidFill>
            <a:schemeClr val="bg1"/>
          </a:solidFill>
        </p:grpSpPr>
        <p:sp>
          <p:nvSpPr>
            <p:cNvPr id="8"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2526385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stStyle>
          <a:p>
            <a:endParaRPr lang="zh-CN" altLang="en-US"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503859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学习推荐</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56929"/>
            <a:ext cx="461783" cy="485190"/>
            <a:chOff x="-779463" y="1835151"/>
            <a:chExt cx="1136650" cy="1193799"/>
          </a:xfrm>
          <a:solidFill>
            <a:schemeClr val="bg1"/>
          </a:solidFill>
        </p:grpSpPr>
        <p:sp>
          <p:nvSpPr>
            <p:cNvPr id="8"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20101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mn-lt"/>
              <a:ea typeface="+mn-ea"/>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5357748" y="2345035"/>
              <a:ext cx="1786065" cy="923330"/>
            </a:xfrm>
            <a:prstGeom prst="rect">
              <a:avLst/>
            </a:prstGeom>
            <a:noFill/>
          </p:spPr>
          <p:txBody>
            <a:bodyPr wrap="none" lIns="91440" tIns="45720" rIns="91440" bIns="45720">
              <a:spAutoFit/>
            </a:bodyPr>
            <a:lstStyle/>
            <a:p>
              <a:pPr algn="ctr"/>
              <a:r>
                <a:rPr lang="zh-CN" altLang="en-US" sz="5398" b="0" cap="none" spc="0" dirty="0">
                  <a:ln w="0"/>
                  <a:solidFill>
                    <a:schemeClr val="bg1"/>
                  </a:solidFill>
                  <a:effectLst>
                    <a:outerShdw blurRad="38100" dist="19050" dir="2700000" algn="tl" rotWithShape="0">
                      <a:schemeClr val="dk1">
                        <a:alpha val="40000"/>
                      </a:schemeClr>
                    </a:outerShdw>
                  </a:effectLst>
                </a:rPr>
                <a:t>谢 谢</a:t>
              </a:r>
              <a:endParaRPr lang="en-US" altLang="zh-CN" sz="5398" b="0" cap="none" spc="0" dirty="0">
                <a:ln w="0"/>
                <a:solidFill>
                  <a:schemeClr val="bg1"/>
                </a:solidFill>
                <a:effectLst>
                  <a:outerShdw blurRad="38100" dist="19050" dir="2700000" algn="tl" rotWithShape="0">
                    <a:schemeClr val="dk1">
                      <a:alpha val="40000"/>
                    </a:schemeClr>
                  </a:outerShdw>
                </a:effectLst>
              </a:endParaRP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a:r>
                <a:rPr lang="en-US" altLang="zh-CN" sz="3599" b="0" cap="none" spc="0" dirty="0">
                  <a:ln w="0"/>
                  <a:solidFill>
                    <a:schemeClr val="bg1"/>
                  </a:solidFill>
                  <a:effectLst>
                    <a:outerShdw blurRad="38100" dist="19050" dir="2700000" algn="tl" rotWithShape="0">
                      <a:schemeClr val="dk1">
                        <a:alpha val="40000"/>
                      </a:schemeClr>
                    </a:outerShdw>
                  </a:effectLst>
                </a:rPr>
                <a:t>www.huawei.com</a:t>
              </a:r>
              <a:endParaRPr lang="zh-CN" altLang="en-US" sz="3599" b="0" cap="none" spc="0" dirty="0">
                <a:ln w="0"/>
                <a:solidFill>
                  <a:schemeClr val="bg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10368826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542"/>
          <a:stretch/>
        </p:blipFill>
        <p:spPr bwMode="auto">
          <a:xfrm>
            <a:off x="0" y="42"/>
            <a:ext cx="12187239" cy="68579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1"/>
          <p:cNvSpPr>
            <a:spLocks noGrp="1" noChangeArrowheads="1"/>
          </p:cNvSpPr>
          <p:nvPr>
            <p:ph type="ctrTitle" sz="quarter"/>
          </p:nvPr>
        </p:nvSpPr>
        <p:spPr>
          <a:xfrm>
            <a:off x="1030893" y="4957156"/>
            <a:ext cx="10437489" cy="831600"/>
          </a:xfrm>
          <a:ln algn="ctr"/>
        </p:spPr>
        <p:txBody>
          <a:bodyPr lIns="87802" tIns="43901" rIns="87802" bIns="43901"/>
          <a:lstStyle>
            <a:lvl1pPr algn="l" defTabSz="801367" rtl="0" eaLnBrk="0" fontAlgn="auto" hangingPunct="0">
              <a:spcBef>
                <a:spcPct val="0"/>
              </a:spcBef>
              <a:spcAft>
                <a:spcPct val="0"/>
              </a:spcAft>
              <a:defRPr lang="zh-CN" altLang="en-US" sz="4298" b="1" kern="1200" dirty="0">
                <a:solidFill>
                  <a:srgbClr val="0070C0"/>
                </a:solidFill>
                <a:latin typeface="+mn-lt"/>
                <a:ea typeface="+mn-ea"/>
                <a:cs typeface="Arial" panose="020B0604020202020204" pitchFamily="34" charset="0"/>
              </a:defRPr>
            </a:lvl1pPr>
          </a:lstStyle>
          <a:p>
            <a:r>
              <a:rPr lang="zh-CN" altLang="en-US" dirty="0"/>
              <a:t>单击此处编辑母版标题样式</a:t>
            </a:r>
          </a:p>
        </p:txBody>
      </p:sp>
      <p:sp>
        <p:nvSpPr>
          <p:cNvPr id="10" name="文本占位符 29"/>
          <p:cNvSpPr>
            <a:spLocks noGrp="1"/>
          </p:cNvSpPr>
          <p:nvPr>
            <p:ph type="body" sz="quarter" idx="10"/>
          </p:nvPr>
        </p:nvSpPr>
        <p:spPr>
          <a:xfrm>
            <a:off x="1030892" y="5816120"/>
            <a:ext cx="6909301" cy="493200"/>
          </a:xfrm>
        </p:spPr>
        <p:txBody>
          <a:bodyPr/>
          <a:lstStyle>
            <a:lvl1pPr marL="0" indent="0" algn="l" defTabSz="801367" rtl="0" eaLnBrk="0" fontAlgn="base" hangingPunct="0">
              <a:spcBef>
                <a:spcPct val="0"/>
              </a:spcBef>
              <a:spcAft>
                <a:spcPct val="0"/>
              </a:spcAft>
              <a:buNone/>
              <a:defRPr lang="zh-CN" altLang="en-US" sz="1999" kern="1200" dirty="0" smtClean="0">
                <a:solidFill>
                  <a:srgbClr val="0070C0"/>
                </a:solidFill>
                <a:latin typeface="+mn-lt"/>
                <a:ea typeface="+mn-ea"/>
                <a:cs typeface="Arial" panose="020B0604020202020204" pitchFamily="34" charset="0"/>
              </a:defRPr>
            </a:lvl1pPr>
          </a:lstStyle>
          <a:p>
            <a:pPr lvl="0"/>
            <a:r>
              <a:rPr lang="zh-CN" altLang="en-US" dirty="0"/>
              <a:t>单击此处编辑母版文本样式</a:t>
            </a:r>
          </a:p>
        </p:txBody>
      </p:sp>
      <p:sp>
        <p:nvSpPr>
          <p:cNvPr id="11" name="Rectangle 54">
            <a:extLst>
              <a:ext uri="{FF2B5EF4-FFF2-40B4-BE49-F238E27FC236}">
                <a16:creationId xmlns:a16="http://schemas.microsoft.com/office/drawing/2014/main" id="{2078FA11-5569-4994-AEB7-1AF5CAC763B0}"/>
              </a:ext>
            </a:extLst>
          </p:cNvPr>
          <p:cNvSpPr>
            <a:spLocks noChangeArrowheads="1"/>
          </p:cNvSpPr>
          <p:nvPr userDrawn="1"/>
        </p:nvSpPr>
        <p:spPr bwMode="auto">
          <a:xfrm>
            <a:off x="947058" y="6500581"/>
            <a:ext cx="2572620" cy="265520"/>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itchFamily="34" charset="0"/>
              </a:rPr>
              <a:t>版权所有</a:t>
            </a:r>
            <a:r>
              <a:rPr lang="en-US" altLang="zh-CN" sz="1200" baseline="0">
                <a:latin typeface="+mn-lt"/>
                <a:ea typeface="+mn-ea"/>
                <a:cs typeface="Arial" pitchFamily="34" charset="0"/>
              </a:rPr>
              <a:t>© 2020 </a:t>
            </a:r>
            <a:r>
              <a:rPr lang="zh-CN" altLang="en-US" sz="1200" baseline="0" dirty="0">
                <a:latin typeface="+mn-lt"/>
                <a:ea typeface="+mn-ea"/>
                <a:cs typeface="Arial" pitchFamily="34" charset="0"/>
              </a:rPr>
              <a:t>华为技术有限公司</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8026" y="251069"/>
            <a:ext cx="1964832" cy="430102"/>
          </a:xfrm>
          <a:prstGeom prst="rect">
            <a:avLst/>
          </a:prstGeom>
        </p:spPr>
      </p:pic>
    </p:spTree>
    <p:extLst>
      <p:ext uri="{BB962C8B-B14F-4D97-AF65-F5344CB8AC3E}">
        <p14:creationId xmlns:p14="http://schemas.microsoft.com/office/powerpoint/2010/main" val="4266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469565" y="1233488"/>
            <a:ext cx="11274935" cy="4679788"/>
          </a:xfrm>
        </p:spPr>
        <p:txBody>
          <a:bodyPr/>
          <a:lstStyle>
            <a:lvl1pPr algn="just" fontAlgn="auto">
              <a:buClrTx/>
              <a:defRPr>
                <a:latin typeface="+mn-lt"/>
                <a:ea typeface="+mn-ea"/>
                <a:cs typeface="Arial" panose="020B0604020202020204" pitchFamily="34" charset="0"/>
              </a:defRPr>
            </a:lvl1pPr>
            <a:lvl2pPr marL="654938" indent="-251899" fontAlgn="auto">
              <a:buClrTx/>
              <a:buSzPct val="100000"/>
              <a:buFont typeface="Huawei Sans" panose="020C0503030203020204" pitchFamily="34" charset="0"/>
              <a:buChar char="▫"/>
              <a:defRPr>
                <a:solidFill>
                  <a:schemeClr val="tx1"/>
                </a:solidFill>
                <a:latin typeface="+mn-lt"/>
              </a:defRPr>
            </a:lvl2pPr>
            <a:lvl3pPr fontAlgn="auto">
              <a:defRPr lang="zh-CN" altLang="en-US" dirty="0" smtClean="0">
                <a:solidFill>
                  <a:schemeClr val="tx1"/>
                </a:solidFill>
                <a:latin typeface="+mn-lt"/>
                <a:ea typeface="+mn-ea"/>
              </a:defRPr>
            </a:lvl3pPr>
            <a:lvl4pPr fontAlgn="auto">
              <a:defRPr>
                <a:latin typeface="+mn-lt"/>
              </a:defRPr>
            </a:lvl4pPr>
            <a:lvl5pPr marL="1802879" indent="-201519" fontAlgn="auto">
              <a:buClrTx/>
              <a:buFont typeface="Huawei Sans" panose="020C0503030203020204" pitchFamily="34" charset="0"/>
              <a:buChar char="~"/>
              <a:defRPr>
                <a:latin typeface="+mn-lt"/>
              </a:defRPr>
            </a:lvl5pPr>
          </a:lstStyle>
          <a:p>
            <a:pPr eaLnBrk="1" hangingPunct="1"/>
            <a:r>
              <a:rPr lang="zh-CN" altLang="en-US" dirty="0"/>
              <a:t>本章主要讲述</a:t>
            </a:r>
            <a:r>
              <a:rPr lang="en-US" altLang="zh-CN" dirty="0"/>
              <a:t>...</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sp>
        <p:nvSpPr>
          <p:cNvPr id="16"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algn="l" defTabSz="1001223" eaLnBrk="0" fontAlgn="auto" hangingPunct="0"/>
            <a:r>
              <a:rPr lang="zh-CN" altLang="en-US" sz="3499" b="1" dirty="0">
                <a:solidFill>
                  <a:schemeClr val="tx1"/>
                </a:solidFill>
                <a:latin typeface="+mn-lt"/>
                <a:ea typeface="+mn-ea"/>
                <a:cs typeface="Arial" pitchFamily="34" charset="0"/>
              </a:rPr>
              <a:t>前言</a:t>
            </a:r>
          </a:p>
        </p:txBody>
      </p:sp>
      <p:sp>
        <p:nvSpPr>
          <p:cNvPr id="17"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8"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19" name="组合 18"/>
          <p:cNvGrpSpPr/>
          <p:nvPr userDrawn="1"/>
        </p:nvGrpSpPr>
        <p:grpSpPr>
          <a:xfrm>
            <a:off x="335229" y="498828"/>
            <a:ext cx="627913" cy="459460"/>
            <a:chOff x="3275013" y="1363663"/>
            <a:chExt cx="5645150" cy="4129087"/>
          </a:xfrm>
          <a:solidFill>
            <a:schemeClr val="bg1"/>
          </a:solidFill>
        </p:grpSpPr>
        <p:sp>
          <p:nvSpPr>
            <p:cNvPr id="20"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4"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5"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6"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49905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目标</a:t>
            </a:r>
            <a:endParaRPr lang="en-US" altLang="zh-CN" sz="3499" b="1" dirty="0">
              <a:solidFill>
                <a:schemeClr val="tx1"/>
              </a:solidFill>
              <a:latin typeface="+mn-lt"/>
              <a:ea typeface="+mn-ea"/>
              <a:cs typeface="Arial" pitchFamily="34" charset="0"/>
            </a:endParaRP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43199" y="440668"/>
            <a:ext cx="533761" cy="533470"/>
            <a:chOff x="2960687" y="4865687"/>
            <a:chExt cx="1698626" cy="1697038"/>
          </a:xfrm>
          <a:solidFill>
            <a:schemeClr val="bg1"/>
          </a:solidFill>
        </p:grpSpPr>
        <p:sp>
          <p:nvSpPr>
            <p:cNvPr id="8"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4"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5"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6" name="文本占位符 6"/>
          <p:cNvSpPr>
            <a:spLocks noGrp="1"/>
          </p:cNvSpPr>
          <p:nvPr>
            <p:ph type="body" sz="quarter" idx="10" hasCustomPrompt="1"/>
          </p:nvPr>
        </p:nvSpPr>
        <p:spPr>
          <a:xfrm>
            <a:off x="469565" y="1233488"/>
            <a:ext cx="11274935" cy="4679788"/>
          </a:xfrm>
        </p:spPr>
        <p:txBody>
          <a:bodyPr/>
          <a:lstStyle>
            <a:lvl1pPr algn="just" fontAlgn="auto">
              <a:buClrTx/>
              <a:defRPr>
                <a:latin typeface="+mn-lt"/>
                <a:ea typeface="+mn-ea"/>
                <a:cs typeface="Arial" panose="020B0604020202020204" pitchFamily="34" charset="0"/>
              </a:defRPr>
            </a:lvl1pPr>
            <a:lvl2pPr marL="654938" indent="-251899" fontAlgn="auto">
              <a:buClrTx/>
              <a:buSzPct val="100000"/>
              <a:buFont typeface="Huawei Sans" panose="020C0503030203020204" pitchFamily="34" charset="0"/>
              <a:buChar char="▫"/>
              <a:defRPr>
                <a:solidFill>
                  <a:schemeClr val="tx1"/>
                </a:solidFill>
                <a:latin typeface="+mn-lt"/>
              </a:defRPr>
            </a:lvl2pPr>
            <a:lvl3pPr fontAlgn="auto">
              <a:defRPr lang="zh-CN" altLang="en-US" dirty="0" smtClean="0">
                <a:solidFill>
                  <a:schemeClr val="tx1"/>
                </a:solidFill>
                <a:latin typeface="+mn-lt"/>
                <a:ea typeface="+mn-ea"/>
              </a:defRPr>
            </a:lvl3pPr>
            <a:lvl4pPr fontAlgn="auto">
              <a:defRPr>
                <a:latin typeface="+mn-lt"/>
              </a:defRPr>
            </a:lvl4pPr>
            <a:lvl5pPr marL="1802879" indent="-201519" fontAlgn="auto">
              <a:buClrTx/>
              <a:buFont typeface="Huawei Sans" panose="020C0503030203020204" pitchFamily="34" charset="0"/>
              <a:buChar char="~"/>
              <a:defRPr>
                <a:latin typeface="+mn-lt"/>
              </a:defRPr>
            </a:lvl5pPr>
          </a:lstStyle>
          <a:p>
            <a:pPr eaLnBrk="1" hangingPunct="1"/>
            <a:r>
              <a:rPr lang="zh-CN" altLang="en-US" dirty="0"/>
              <a:t>学完本课程后，您将能够：</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spTree>
    <p:extLst>
      <p:ext uri="{BB962C8B-B14F-4D97-AF65-F5344CB8AC3E}">
        <p14:creationId xmlns:p14="http://schemas.microsoft.com/office/powerpoint/2010/main" val="115376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9565" y="1233487"/>
            <a:ext cx="11274935" cy="4680000"/>
          </a:xfrm>
        </p:spPr>
        <p:txBody>
          <a:bodyPr/>
          <a:lstStyle>
            <a:lvl1pPr marL="457017" marR="0" indent="-457017" algn="just" defTabSz="801367" rtl="0" eaLnBrk="1" fontAlgn="auto"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auto">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目录</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9" y="515380"/>
            <a:ext cx="358195" cy="426359"/>
            <a:chOff x="3295650" y="230188"/>
            <a:chExt cx="936625" cy="1114426"/>
          </a:xfrm>
          <a:solidFill>
            <a:schemeClr val="bg1"/>
          </a:solidFill>
        </p:grpSpPr>
        <p:sp>
          <p:nvSpPr>
            <p:cNvPr id="8"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4"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5"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238063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3" name="内容占位符 6"/>
          <p:cNvSpPr>
            <a:spLocks noGrp="1"/>
          </p:cNvSpPr>
          <p:nvPr>
            <p:ph sz="quarter" idx="10"/>
          </p:nvPr>
        </p:nvSpPr>
        <p:spPr>
          <a:xfrm>
            <a:off x="468316" y="1233487"/>
            <a:ext cx="11276184" cy="4680000"/>
          </a:xfrm>
        </p:spPr>
        <p:txBody>
          <a:bodyPr/>
          <a:lstStyle>
            <a:lvl1pPr algn="just" fontAlgn="auto">
              <a:buClrTx/>
              <a:defRPr>
                <a:solidFill>
                  <a:schemeClr val="tx1"/>
                </a:solidFill>
                <a:latin typeface="+mn-lt"/>
                <a:ea typeface="+mn-ea"/>
                <a:cs typeface="Arial" panose="020B0604020202020204" pitchFamily="34" charset="0"/>
              </a:defRPr>
            </a:lvl1pPr>
            <a:lvl2pPr algn="just" fontAlgn="auto">
              <a:buClrTx/>
              <a:defRPr>
                <a:solidFill>
                  <a:schemeClr val="tx1"/>
                </a:solidFill>
                <a:latin typeface="+mn-lt"/>
                <a:ea typeface="+mn-ea"/>
                <a:cs typeface="Arial" panose="020B0604020202020204" pitchFamily="34" charset="0"/>
              </a:defRPr>
            </a:lvl2pPr>
            <a:lvl3pPr algn="just" fontAlgn="auto">
              <a:buClrTx/>
              <a:defRPr>
                <a:solidFill>
                  <a:schemeClr val="tx1"/>
                </a:solidFill>
                <a:latin typeface="+mn-lt"/>
                <a:ea typeface="+mn-ea"/>
                <a:cs typeface="Arial" panose="020B0604020202020204" pitchFamily="34" charset="0"/>
              </a:defRPr>
            </a:lvl3pPr>
            <a:lvl4pPr algn="just" fontAlgn="auto">
              <a:buClrTx/>
              <a:defRPr>
                <a:solidFill>
                  <a:schemeClr val="tx1"/>
                </a:solidFill>
                <a:latin typeface="+mn-lt"/>
                <a:ea typeface="+mn-ea"/>
                <a:cs typeface="Arial" panose="020B0604020202020204" pitchFamily="34" charset="0"/>
              </a:defRPr>
            </a:lvl4pPr>
            <a:lvl5pPr algn="just" fontAlgn="auto">
              <a:buClrTx/>
              <a:defRPr>
                <a:solidFill>
                  <a:schemeClr val="tx1"/>
                </a:solidFill>
                <a:latin typeface="+mn-lt"/>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9825899"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本节概述和学习目标</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8" y="505779"/>
            <a:ext cx="374562"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115244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1594177" y="410400"/>
            <a:ext cx="9827761" cy="640800"/>
          </a:xfrm>
        </p:spPr>
        <p:txBody>
          <a:bodyPr lIns="100800" tIns="50400" rIns="100800" bIns="50400" anchor="ctr" anchorCtr="0"/>
          <a:lstStyle>
            <a:lvl1pPr fontAlgn="auto">
              <a:defRPr b="1">
                <a:solidFill>
                  <a:schemeClr val="tx1"/>
                </a:solidFill>
                <a:latin typeface="+mn-lt"/>
                <a:ea typeface="+mn-ea"/>
              </a:defRPr>
            </a:lvl1pPr>
          </a:lstStyle>
          <a:p>
            <a:r>
              <a:rPr lang="zh-CN" altLang="en-US" dirty="0"/>
              <a:t>单击此处编辑母版标题样式</a:t>
            </a:r>
          </a:p>
        </p:txBody>
      </p:sp>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87158" y="505779"/>
            <a:ext cx="374562" cy="445558"/>
            <a:chOff x="-1647825" y="2492375"/>
            <a:chExt cx="1947863" cy="2316163"/>
          </a:xfrm>
          <a:solidFill>
            <a:schemeClr val="bg1"/>
          </a:solidFill>
        </p:grpSpPr>
        <p:sp>
          <p:nvSpPr>
            <p:cNvPr id="7"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9" name="文本占位符 6"/>
          <p:cNvSpPr>
            <a:spLocks noGrp="1"/>
          </p:cNvSpPr>
          <p:nvPr>
            <p:ph type="body" sz="quarter" idx="10" hasCustomPrompt="1"/>
          </p:nvPr>
        </p:nvSpPr>
        <p:spPr>
          <a:xfrm>
            <a:off x="468317" y="1233488"/>
            <a:ext cx="11276183" cy="4680000"/>
          </a:xfrm>
        </p:spPr>
        <p:txBody>
          <a:bodyPr/>
          <a:lstStyle>
            <a:lvl1pPr algn="just" fontAlgn="auto">
              <a:buClrTx/>
              <a:defRPr>
                <a:latin typeface="+mn-lt"/>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307355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3"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4"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2"/>
          <p:cNvSpPr>
            <a:spLocks noEditPoints="1"/>
          </p:cNvSpPr>
          <p:nvPr userDrawn="1"/>
        </p:nvSpPr>
        <p:spPr bwMode="auto">
          <a:xfrm>
            <a:off x="479189" y="474076"/>
            <a:ext cx="507964"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04" tIns="45702" rIns="91404" bIns="45702" numCol="1" anchor="t" anchorCtr="0" compatLnSpc="1">
            <a:prstTxWarp prst="textNoShape">
              <a:avLst/>
            </a:prstTxWarp>
          </a:bodyPr>
          <a:lstStyle/>
          <a:p>
            <a:endParaRPr lang="zh-CN" altLang="en-US" sz="1799">
              <a:latin typeface="+mn-lt"/>
              <a:ea typeface="+mn-ea"/>
            </a:endParaRPr>
          </a:p>
        </p:txBody>
      </p:sp>
      <p:sp>
        <p:nvSpPr>
          <p:cNvPr id="6" name="标题 1"/>
          <p:cNvSpPr>
            <a:spLocks noGrp="1"/>
          </p:cNvSpPr>
          <p:nvPr>
            <p:ph type="title"/>
          </p:nvPr>
        </p:nvSpPr>
        <p:spPr>
          <a:xfrm>
            <a:off x="1594177" y="410400"/>
            <a:ext cx="9827761" cy="640800"/>
          </a:xfrm>
        </p:spPr>
        <p:txBody>
          <a:bodyPr lIns="100800" tIns="50400" rIns="100800" bIns="50400" anchor="ctr" anchorCtr="0"/>
          <a:lstStyle>
            <a:lvl1pPr fontAlgn="auto">
              <a:defRPr b="1">
                <a:solidFill>
                  <a:schemeClr val="tx1"/>
                </a:solidFill>
                <a:latin typeface="+mn-lt"/>
                <a:ea typeface="+mn-ea"/>
              </a:defRPr>
            </a:lvl1pPr>
          </a:lstStyle>
          <a:p>
            <a:r>
              <a:rPr lang="zh-CN" altLang="en-US" dirty="0"/>
              <a:t>单击此处编辑母版标题样式</a:t>
            </a:r>
          </a:p>
        </p:txBody>
      </p:sp>
    </p:spTree>
    <p:extLst>
      <p:ext uri="{BB962C8B-B14F-4D97-AF65-F5344CB8AC3E}">
        <p14:creationId xmlns:p14="http://schemas.microsoft.com/office/powerpoint/2010/main" val="397434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4" name="矩形 3">
              <a:extLst>
                <a:ext uri="{FF2B5EF4-FFF2-40B4-BE49-F238E27FC236}">
                  <a16:creationId xmlns:a16="http://schemas.microsoft.com/office/drawing/2014/main"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5" name="矩形 4">
              <a:extLst>
                <a:ext uri="{FF2B5EF4-FFF2-40B4-BE49-F238E27FC236}">
                  <a16:creationId xmlns:a16="http://schemas.microsoft.com/office/drawing/2014/main"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6" name="矩形 5">
              <a:extLst>
                <a:ext uri="{FF2B5EF4-FFF2-40B4-BE49-F238E27FC236}">
                  <a16:creationId xmlns:a16="http://schemas.microsoft.com/office/drawing/2014/main" id="{947DE7E3-EC9F-4331-B252-7BCE51B7F0DA}"/>
                </a:ext>
              </a:extLst>
            </p:cNvPr>
            <p:cNvSpPr/>
            <p:nvPr userDrawn="1"/>
          </p:nvSpPr>
          <p:spPr>
            <a:xfrm>
              <a:off x="12212029" y="5518168"/>
              <a:ext cx="539729"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7" name="矩形 6">
              <a:extLst>
                <a:ext uri="{FF2B5EF4-FFF2-40B4-BE49-F238E27FC236}">
                  <a16:creationId xmlns:a16="http://schemas.microsoft.com/office/drawing/2014/main"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8" name="矩形 7">
              <a:extLst>
                <a:ext uri="{FF2B5EF4-FFF2-40B4-BE49-F238E27FC236}">
                  <a16:creationId xmlns:a16="http://schemas.microsoft.com/office/drawing/2014/main" id="{BE8A406D-0F03-42D8-9159-77B9DE9EB30E}"/>
                </a:ext>
              </a:extLst>
            </p:cNvPr>
            <p:cNvSpPr/>
            <p:nvPr userDrawn="1"/>
          </p:nvSpPr>
          <p:spPr>
            <a:xfrm>
              <a:off x="12212029" y="6094370"/>
              <a:ext cx="539729" cy="288000"/>
            </a:xfrm>
            <a:prstGeom prst="rect">
              <a:avLst/>
            </a:prstGeom>
            <a:solidFill>
              <a:schemeClr val="accent6"/>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9" name="文本框 8">
              <a:extLst>
                <a:ext uri="{FF2B5EF4-FFF2-40B4-BE49-F238E27FC236}">
                  <a16:creationId xmlns:a16="http://schemas.microsoft.com/office/drawing/2014/main"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98325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8" name="Rectangle 57"/>
          <p:cNvSpPr>
            <a:spLocks noGrp="1" noChangeArrowheads="1"/>
          </p:cNvSpPr>
          <p:nvPr>
            <p:ph type="body" idx="1"/>
          </p:nvPr>
        </p:nvSpPr>
        <p:spPr bwMode="auto">
          <a:xfrm>
            <a:off x="466221" y="1248074"/>
            <a:ext cx="11279865"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Rectangle 69">
            <a:extLst>
              <a:ext uri="{FF2B5EF4-FFF2-40B4-BE49-F238E27FC236}">
                <a16:creationId xmlns:a16="http://schemas.microsoft.com/office/drawing/2014/main" id="{6ED2DBAA-9261-44D2-836C-78E5FB250BAC}"/>
              </a:ext>
            </a:extLst>
          </p:cNvPr>
          <p:cNvSpPr>
            <a:spLocks noChangeArrowheads="1"/>
          </p:cNvSpPr>
          <p:nvPr userDrawn="1"/>
        </p:nvSpPr>
        <p:spPr bwMode="auto">
          <a:xfrm>
            <a:off x="155280" y="6500581"/>
            <a:ext cx="658440" cy="265552"/>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itchFamily="34" charset="0"/>
              </a:rPr>
              <a:t>第</a:t>
            </a:r>
            <a:fld id="{2F2CF7F5-F178-4429-B6CA-28062DF31937}" type="slidenum">
              <a:rPr lang="en-US" altLang="zh-CN" sz="1200" smtClean="0">
                <a:latin typeface="+mn-lt"/>
                <a:ea typeface="+mn-ea"/>
                <a:cs typeface="Arial" pitchFamily="34" charset="0"/>
              </a:rPr>
              <a:pPr defTabSz="801347" eaLnBrk="0" fontAlgn="base" hangingPunct="0">
                <a:defRPr/>
              </a:pPr>
              <a:t>‹#›</a:t>
            </a:fld>
            <a:r>
              <a:rPr lang="zh-CN" altLang="en-US" sz="1200" dirty="0">
                <a:latin typeface="+mn-lt"/>
                <a:ea typeface="+mn-ea"/>
                <a:cs typeface="Arial" pitchFamily="34" charset="0"/>
              </a:rPr>
              <a:t>页</a:t>
            </a:r>
            <a:endParaRPr lang="en-US" altLang="zh-CN" sz="1200" dirty="0">
              <a:latin typeface="+mn-lt"/>
              <a:ea typeface="+mn-ea"/>
              <a:cs typeface="Arial" pitchFamily="34" charset="0"/>
            </a:endParaRPr>
          </a:p>
        </p:txBody>
      </p:sp>
      <p:sp>
        <p:nvSpPr>
          <p:cNvPr id="10" name="Rectangle 54">
            <a:extLst>
              <a:ext uri="{FF2B5EF4-FFF2-40B4-BE49-F238E27FC236}">
                <a16:creationId xmlns:a16="http://schemas.microsoft.com/office/drawing/2014/main" id="{2078FA11-5569-4994-AEB7-1AF5CAC763B0}"/>
              </a:ext>
            </a:extLst>
          </p:cNvPr>
          <p:cNvSpPr>
            <a:spLocks noChangeArrowheads="1"/>
          </p:cNvSpPr>
          <p:nvPr userDrawn="1"/>
        </p:nvSpPr>
        <p:spPr bwMode="auto">
          <a:xfrm>
            <a:off x="947058" y="6500581"/>
            <a:ext cx="2572620" cy="265520"/>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anose="020B0604020202020204" pitchFamily="34" charset="0"/>
              </a:rPr>
              <a:t>版权所有</a:t>
            </a:r>
            <a:r>
              <a:rPr lang="en-US" altLang="zh-CN" sz="1200" baseline="0">
                <a:latin typeface="+mn-lt"/>
                <a:ea typeface="+mn-ea"/>
                <a:cs typeface="Arial" panose="020B0604020202020204" pitchFamily="34" charset="0"/>
              </a:rPr>
              <a:t>© 2020 </a:t>
            </a:r>
            <a:r>
              <a:rPr lang="zh-CN" altLang="en-US" sz="1200" baseline="0" dirty="0">
                <a:latin typeface="+mn-lt"/>
                <a:ea typeface="+mn-ea"/>
                <a:cs typeface="Arial" panose="020B0604020202020204" pitchFamily="34" charset="0"/>
              </a:rPr>
              <a:t>华为技术有限公司</a:t>
            </a:r>
          </a:p>
        </p:txBody>
      </p:sp>
      <p:pic>
        <p:nvPicPr>
          <p:cNvPr id="11" name="图片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0660" y="6504032"/>
            <a:ext cx="1248712" cy="273343"/>
          </a:xfrm>
          <a:prstGeom prst="rect">
            <a:avLst/>
          </a:prstGeom>
        </p:spPr>
      </p:pic>
      <p:sp>
        <p:nvSpPr>
          <p:cNvPr id="24" name="矩形 23">
            <a:extLst>
              <a:ext uri="{FF2B5EF4-FFF2-40B4-BE49-F238E27FC236}">
                <a16:creationId xmlns:a16="http://schemas.microsoft.com/office/drawing/2014/main"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5" name="矩形 24">
            <a:extLst>
              <a:ext uri="{FF2B5EF4-FFF2-40B4-BE49-F238E27FC236}">
                <a16:creationId xmlns:a16="http://schemas.microsoft.com/office/drawing/2014/main"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6" name="矩形 25">
            <a:extLst>
              <a:ext uri="{FF2B5EF4-FFF2-40B4-BE49-F238E27FC236}">
                <a16:creationId xmlns:a16="http://schemas.microsoft.com/office/drawing/2014/main"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7" name="矩形 26">
            <a:extLst>
              <a:ext uri="{FF2B5EF4-FFF2-40B4-BE49-F238E27FC236}">
                <a16:creationId xmlns:a16="http://schemas.microsoft.com/office/drawing/2014/main" id="{947DE7E3-EC9F-4331-B252-7BCE51B7F0DA}"/>
              </a:ext>
            </a:extLst>
          </p:cNvPr>
          <p:cNvSpPr/>
          <p:nvPr userDrawn="1"/>
        </p:nvSpPr>
        <p:spPr>
          <a:xfrm>
            <a:off x="12246898" y="4781656"/>
            <a:ext cx="919908"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8" name="矩形 27">
            <a:extLst>
              <a:ext uri="{FF2B5EF4-FFF2-40B4-BE49-F238E27FC236}">
                <a16:creationId xmlns:a16="http://schemas.microsoft.com/office/drawing/2014/main"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9" name="文本框 28">
            <a:extLst>
              <a:ext uri="{FF2B5EF4-FFF2-40B4-BE49-F238E27FC236}">
                <a16:creationId xmlns:a16="http://schemas.microsoft.com/office/drawing/2014/main"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30" name="文本框 29">
            <a:extLst>
              <a:ext uri="{FF2B5EF4-FFF2-40B4-BE49-F238E27FC236}">
                <a16:creationId xmlns:a16="http://schemas.microsoft.com/office/drawing/2014/main"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a:t>
            </a:r>
            <a:r>
              <a:rPr lang="en-US" altLang="zh-CN" sz="900" dirty="0">
                <a:latin typeface="+mn-lt"/>
                <a:ea typeface="+mn-ea"/>
              </a:rPr>
              <a:t>/</a:t>
            </a:r>
            <a:r>
              <a:rPr lang="zh-CN" altLang="en-US" sz="900" dirty="0">
                <a:latin typeface="+mn-lt"/>
                <a:ea typeface="+mn-ea"/>
              </a:rPr>
              <a:t>文字边框</a:t>
            </a:r>
          </a:p>
        </p:txBody>
      </p:sp>
      <p:sp>
        <p:nvSpPr>
          <p:cNvPr id="31" name="文本框 30">
            <a:extLst>
              <a:ext uri="{FF2B5EF4-FFF2-40B4-BE49-F238E27FC236}">
                <a16:creationId xmlns:a16="http://schemas.microsoft.com/office/drawing/2014/main"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32" name="文本框 31">
            <a:extLst>
              <a:ext uri="{FF2B5EF4-FFF2-40B4-BE49-F238E27FC236}">
                <a16:creationId xmlns:a16="http://schemas.microsoft.com/office/drawing/2014/main"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红</a:t>
            </a:r>
          </a:p>
        </p:txBody>
      </p:sp>
      <p:sp>
        <p:nvSpPr>
          <p:cNvPr id="33" name="文本框 32">
            <a:extLst>
              <a:ext uri="{FF2B5EF4-FFF2-40B4-BE49-F238E27FC236}">
                <a16:creationId xmlns:a16="http://schemas.microsoft.com/office/drawing/2014/main"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a:t>
            </a:r>
            <a:r>
              <a:rPr lang="en-US" altLang="zh-CN" sz="900" dirty="0">
                <a:latin typeface="+mn-lt"/>
                <a:ea typeface="+mn-ea"/>
              </a:rPr>
              <a:t>/</a:t>
            </a:r>
            <a:r>
              <a:rPr lang="zh-CN" altLang="en-US" sz="900" dirty="0">
                <a:latin typeface="+mn-lt"/>
                <a:ea typeface="+mn-ea"/>
              </a:rPr>
              <a:t>文字底色</a:t>
            </a:r>
          </a:p>
        </p:txBody>
      </p:sp>
      <p:sp>
        <p:nvSpPr>
          <p:cNvPr id="34" name="矩形 33">
            <a:extLst>
              <a:ext uri="{FF2B5EF4-FFF2-40B4-BE49-F238E27FC236}">
                <a16:creationId xmlns:a16="http://schemas.microsoft.com/office/drawing/2014/main"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5" name="矩形 34">
            <a:extLst>
              <a:ext uri="{FF2B5EF4-FFF2-40B4-BE49-F238E27FC236}">
                <a16:creationId xmlns:a16="http://schemas.microsoft.com/office/drawing/2014/main"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6" name="文本框 35">
            <a:extLst>
              <a:ext uri="{FF2B5EF4-FFF2-40B4-BE49-F238E27FC236}">
                <a16:creationId xmlns:a16="http://schemas.microsoft.com/office/drawing/2014/main"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备用</a:t>
            </a:r>
          </a:p>
        </p:txBody>
      </p:sp>
      <p:sp>
        <p:nvSpPr>
          <p:cNvPr id="20" name="矩形 19">
            <a:extLst>
              <a:ext uri="{FF2B5EF4-FFF2-40B4-BE49-F238E27FC236}">
                <a16:creationId xmlns:a16="http://schemas.microsoft.com/office/drawing/2014/main" id="{947DE7E3-EC9F-4331-B252-7BCE51B7F0DA}"/>
              </a:ext>
            </a:extLst>
          </p:cNvPr>
          <p:cNvSpPr/>
          <p:nvPr userDrawn="1"/>
        </p:nvSpPr>
        <p:spPr>
          <a:xfrm>
            <a:off x="12246898" y="5773453"/>
            <a:ext cx="919908" cy="288000"/>
          </a:xfrm>
          <a:prstGeom prst="rect">
            <a:avLst/>
          </a:prstGeom>
          <a:solidFill>
            <a:schemeClr val="accent3"/>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2" name="文本框 21">
            <a:extLst>
              <a:ext uri="{FF2B5EF4-FFF2-40B4-BE49-F238E27FC236}">
                <a16:creationId xmlns:a16="http://schemas.microsoft.com/office/drawing/2014/main"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绿</a:t>
            </a:r>
          </a:p>
        </p:txBody>
      </p:sp>
    </p:spTree>
    <p:extLst>
      <p:ext uri="{BB962C8B-B14F-4D97-AF65-F5344CB8AC3E}">
        <p14:creationId xmlns:p14="http://schemas.microsoft.com/office/powerpoint/2010/main" val="73099980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xStyles>
    <p:titleStyle>
      <a:lvl1pPr algn="l" defTabSz="914034" rtl="0" eaLnBrk="1" latinLnBrk="0" hangingPunct="1">
        <a:lnSpc>
          <a:spcPct val="90000"/>
        </a:lnSpc>
        <a:spcBef>
          <a:spcPct val="0"/>
        </a:spcBef>
        <a:buNone/>
        <a:defRPr sz="3499" kern="1200">
          <a:solidFill>
            <a:schemeClr val="tx1"/>
          </a:solidFill>
          <a:latin typeface="+mj-lt"/>
          <a:ea typeface="+mj-ea"/>
          <a:cs typeface="+mj-cs"/>
        </a:defRPr>
      </a:lvl1pPr>
    </p:titleStyle>
    <p:body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mn-lt"/>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1" userDrawn="1">
          <p15:clr>
            <a:srgbClr val="F26B43"/>
          </p15:clr>
        </p15:guide>
        <p15:guide id="4" pos="7399" userDrawn="1">
          <p15:clr>
            <a:srgbClr val="F26B43"/>
          </p15:clr>
        </p15:guide>
        <p15:guide id="5" orient="horz" pos="2341" userDrawn="1">
          <p15:clr>
            <a:srgbClr val="F26B43"/>
          </p15:clr>
        </p15:guide>
        <p15:guide id="6" orient="horz" pos="4020" userDrawn="1">
          <p15:clr>
            <a:srgbClr val="F26B43"/>
          </p15:clr>
        </p15:guide>
        <p15:guide id="7" orient="horz" pos="777" userDrawn="1">
          <p15:clr>
            <a:srgbClr val="F26B43"/>
          </p15:clr>
        </p15:guide>
        <p15:guide id="8"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7"/>
          </p:nvPr>
        </p:nvSpPr>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文本占位符 8"/>
          <p:cNvSpPr>
            <a:spLocks noGrp="1"/>
          </p:cNvSpPr>
          <p:nvPr>
            <p:ph type="body" sz="quarter" idx="18"/>
          </p:nvPr>
        </p:nvSpPr>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占位符 9"/>
          <p:cNvSpPr>
            <a:spLocks noGrp="1"/>
          </p:cNvSpPr>
          <p:nvPr>
            <p:ph type="body" sz="quarter" idx="19"/>
          </p:nvPr>
        </p:nvSpPr>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文本占位符 10"/>
          <p:cNvSpPr>
            <a:spLocks noGrp="1"/>
          </p:cNvSpPr>
          <p:nvPr>
            <p:ph type="body" sz="quarter" idx="20"/>
          </p:nvPr>
        </p:nvSpPr>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文本占位符 1"/>
          <p:cNvSpPr>
            <a:spLocks noGrp="1"/>
          </p:cNvSpPr>
          <p:nvPr>
            <p:ph type="body" sz="quarter" idx="13"/>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常晨晨</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/cwx594171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文本占位符 2"/>
          <p:cNvSpPr>
            <a:spLocks noGrp="1"/>
          </p:cNvSpPr>
          <p:nvPr>
            <p:ph type="body" sz="quarter" idx="14"/>
          </p:nvPr>
        </p:nvSpPr>
        <p:spPr/>
        <p:txBody>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2019.12.03</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78466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设备初始化过程</a:t>
            </a:r>
          </a:p>
        </p:txBody>
      </p:sp>
      <p:sp>
        <p:nvSpPr>
          <p:cNvPr id="3" name="文本占位符 2"/>
          <p:cNvSpPr>
            <a:spLocks noGrp="1"/>
          </p:cNvSpPr>
          <p:nvPr>
            <p:ph type="body" sz="quarter" idx="10"/>
          </p:nvPr>
        </p:nvSpPr>
        <p:spPr>
          <a:xfrm>
            <a:off x="468317" y="1233488"/>
            <a:ext cx="11276183" cy="1044300"/>
          </a:xfrm>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设备上电后，首先运行</a:t>
            </a:r>
            <a:r>
              <a:rPr lang="en-US" altLang="zh-CN" dirty="0" err="1">
                <a:latin typeface="Huawei Sans" panose="020C0503030203020204" pitchFamily="34" charset="0"/>
                <a:ea typeface="方正兰亭黑简体" panose="02000000000000000000" pitchFamily="2" charset="-122"/>
                <a:sym typeface="Huawei Sans" panose="020C0503030203020204" pitchFamily="34" charset="0"/>
              </a:rPr>
              <a:t>BootROM</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软件，初始化硬件并显示设备的硬件参数，然后运行系统软件，最后从默认存储路径中读取配置文件进行设备的初始化操作。</a:t>
            </a:r>
          </a:p>
        </p:txBody>
      </p:sp>
      <p:sp>
        <p:nvSpPr>
          <p:cNvPr id="4" name="Rectangle 4"/>
          <p:cNvSpPr>
            <a:spLocks noChangeArrowheads="1"/>
          </p:cNvSpPr>
          <p:nvPr/>
        </p:nvSpPr>
        <p:spPr bwMode="auto">
          <a:xfrm>
            <a:off x="2460803" y="2722957"/>
            <a:ext cx="7829814" cy="3323987"/>
          </a:xfrm>
          <a:prstGeom prst="rect">
            <a:avLst/>
          </a:prstGeom>
          <a:solidFill>
            <a:srgbClr val="F4FBFE"/>
          </a:solidFill>
          <a:ln w="9525" algn="ctr">
            <a:solidFill>
              <a:srgbClr val="99DFF9"/>
            </a:solidFill>
            <a:miter lim="800000"/>
            <a:headEnd/>
            <a:tailEnd/>
          </a:ln>
          <a:effectLst/>
        </p:spPr>
        <p:txBody>
          <a:bodyPr wrap="square" lIns="0" tIns="0" rIns="0" bIns="0">
            <a:spAutoFit/>
          </a:bodyPr>
          <a:lstStyle>
            <a:lvl1pPr marL="287338"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5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BIOS Creation Date : </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Jan  5 2020, 18:00:24</a:t>
            </a:r>
          </a:p>
          <a:p>
            <a:pPr>
              <a:lnSpc>
                <a:spcPct val="150000"/>
              </a:lnSpc>
            </a:pP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DDR DRAM </a:t>
            </a:r>
            <a:r>
              <a:rPr lang="en-US" altLang="zh-CN" sz="1600" dirty="0" err="1">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init</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OK</a:t>
            </a:r>
          </a:p>
          <a:p>
            <a:pPr>
              <a:lnSpc>
                <a:spcPct val="15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Start Memory Test ? ('t' or 'T' is test):skip</a:t>
            </a:r>
          </a:p>
          <a:p>
            <a:pPr>
              <a:lnSpc>
                <a:spcPct val="15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Copying Data : Done</a:t>
            </a:r>
          </a:p>
          <a:p>
            <a:pPr>
              <a:lnSpc>
                <a:spcPct val="15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Uncompressing : Done</a:t>
            </a:r>
          </a:p>
          <a:p>
            <a:pPr>
              <a:lnSpc>
                <a:spcPct val="15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a:t>
            </a:r>
          </a:p>
          <a:p>
            <a:pPr>
              <a:lnSpc>
                <a:spcPct val="15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Press </a:t>
            </a:r>
            <a:r>
              <a:rPr lang="en-US" altLang="zh-CN" sz="1600" dirty="0" err="1">
                <a:latin typeface="Huawei Sans" panose="020C0503030203020204" pitchFamily="34" charset="0"/>
                <a:ea typeface="方正兰亭黑简体" panose="02000000000000000000" pitchFamily="2" charset="-122"/>
                <a:sym typeface="Huawei Sans" panose="020C0503030203020204" pitchFamily="34" charset="0"/>
              </a:rPr>
              <a:t>Ctrl+B</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to break auto startup ... 1</a:t>
            </a:r>
          </a:p>
          <a:p>
            <a:pPr>
              <a:lnSpc>
                <a:spcPct val="150000"/>
              </a:lnSpc>
            </a:pP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Now boot from flash:/AR2220E-V200R007C00SPC600.cc</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a:t>
            </a:r>
          </a:p>
          <a:p>
            <a:pPr>
              <a:lnSpc>
                <a:spcPct val="15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a:t>
            </a:r>
          </a:p>
        </p:txBody>
      </p:sp>
    </p:spTree>
    <p:extLst>
      <p:ext uri="{BB962C8B-B14F-4D97-AF65-F5344CB8AC3E}">
        <p14:creationId xmlns:p14="http://schemas.microsoft.com/office/powerpoint/2010/main" val="36139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Huawei Sans" panose="020C0503030203020204" pitchFamily="34" charset="0"/>
              </a:rPr>
              <a:t>设备管理</a:t>
            </a:r>
            <a:endParaRPr lang="zh-CN" altLang="en-US" dirty="0">
              <a:sym typeface="Huawei Sans" panose="020C0503030203020204" pitchFamily="34" charset="0"/>
            </a:endParaRPr>
          </a:p>
        </p:txBody>
      </p:sp>
      <p:sp>
        <p:nvSpPr>
          <p:cNvPr id="3" name="文本占位符 2"/>
          <p:cNvSpPr>
            <a:spLocks noGrp="1"/>
          </p:cNvSpPr>
          <p:nvPr>
            <p:ph type="body" sz="quarter" idx="10"/>
          </p:nvPr>
        </p:nvSpPr>
        <p:spPr/>
        <p:txBody>
          <a:bodyPr/>
          <a:lstStyle/>
          <a:p>
            <a:r>
              <a:rPr lang="zh-CN" altLang="en-US">
                <a:sym typeface="Huawei Sans" panose="020C0503030203020204" pitchFamily="34" charset="0"/>
              </a:rPr>
              <a:t>用户对设备的常见管理方式主要有命令行方式和</a:t>
            </a:r>
            <a:r>
              <a:rPr lang="en-US" altLang="zh-CN">
                <a:sym typeface="Huawei Sans" panose="020C0503030203020204" pitchFamily="34" charset="0"/>
              </a:rPr>
              <a:t>Web</a:t>
            </a:r>
            <a:r>
              <a:rPr lang="zh-CN" altLang="en-US">
                <a:sym typeface="Huawei Sans" panose="020C0503030203020204" pitchFamily="34" charset="0"/>
              </a:rPr>
              <a:t>网管方式两种。</a:t>
            </a:r>
            <a:endParaRPr lang="en-US" altLang="zh-CN">
              <a:sym typeface="Huawei Sans" panose="020C0503030203020204" pitchFamily="34" charset="0"/>
            </a:endParaRPr>
          </a:p>
          <a:p>
            <a:r>
              <a:rPr lang="zh-CN" altLang="en-US">
                <a:sym typeface="Huawei Sans" panose="020C0503030203020204" pitchFamily="34" charset="0"/>
              </a:rPr>
              <a:t>用户需要通过相应的方式登录到设备后才能对设备进行管理。</a:t>
            </a:r>
            <a:endParaRPr lang="zh-CN" altLang="en-US" dirty="0">
              <a:sym typeface="Huawei Sans" panose="020C0503030203020204" pitchFamily="34" charset="0"/>
            </a:endParaRPr>
          </a:p>
        </p:txBody>
      </p:sp>
      <p:sp>
        <p:nvSpPr>
          <p:cNvPr id="16" name="圆角矩形 75"/>
          <p:cNvSpPr/>
          <p:nvPr/>
        </p:nvSpPr>
        <p:spPr>
          <a:xfrm>
            <a:off x="1301427" y="2908764"/>
            <a:ext cx="424593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Web</a:t>
            </a: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网管方式</a:t>
            </a:r>
          </a:p>
        </p:txBody>
      </p:sp>
      <p:sp>
        <p:nvSpPr>
          <p:cNvPr id="17" name="圆角矩形 75"/>
          <p:cNvSpPr/>
          <p:nvPr/>
        </p:nvSpPr>
        <p:spPr>
          <a:xfrm>
            <a:off x="1301427" y="3340269"/>
            <a:ext cx="4245933" cy="226645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Web</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网管方式通过</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图形化</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的操作界面，实现对设备直观方便地管理与维护，但是此方式仅可实现对设备部分功能的管理与维护。</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Web</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网管方式可以通过</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HTTP</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和</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HTTPS</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方式登录设备。</a:t>
            </a:r>
          </a:p>
          <a:p>
            <a:pPr marL="177800" indent="-177800" algn="just" fontAlgn="auto">
              <a:lnSpc>
                <a:spcPts val="2600"/>
              </a:lnSpc>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圆角矩形 75"/>
          <p:cNvSpPr/>
          <p:nvPr/>
        </p:nvSpPr>
        <p:spPr>
          <a:xfrm>
            <a:off x="6371305" y="2908764"/>
            <a:ext cx="4283999"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命令行方式</a:t>
            </a:r>
          </a:p>
        </p:txBody>
      </p:sp>
      <p:sp>
        <p:nvSpPr>
          <p:cNvPr id="21" name="圆角矩形 75"/>
          <p:cNvSpPr/>
          <p:nvPr/>
        </p:nvSpPr>
        <p:spPr>
          <a:xfrm>
            <a:off x="6371304" y="3340269"/>
            <a:ext cx="4284000" cy="226645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a:lnSpc>
                <a:spcPts val="2600"/>
              </a:lnSpc>
              <a:spcAft>
                <a:spcPts val="600"/>
              </a:spcAft>
              <a:buFont typeface="Arial" panose="020B0604020202020204" pitchFamily="34" charset="0"/>
              <a:buChar char="•"/>
            </a:pP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命令行</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方式需要用户使用设备提供的命令行对设备进行管理与维护，此方式可实现对设备的</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精细化管理</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，但是要求用户熟悉命令行。</a:t>
            </a:r>
          </a:p>
          <a:p>
            <a:pPr marL="177800" indent="-177800" algn="just">
              <a:lnSpc>
                <a:spcPts val="2600"/>
              </a:lnSpc>
              <a:spcAft>
                <a:spcPts val="600"/>
              </a:spcAft>
              <a:buFont typeface="Arial" panose="020B0604020202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命令行方式可以通过</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Console</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口、</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Telnet</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或</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SSH</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方式</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登录设备。</a:t>
            </a:r>
          </a:p>
          <a:p>
            <a:pPr marL="177800" indent="-177800" algn="just" fontAlgn="auto">
              <a:lnSpc>
                <a:spcPts val="2600"/>
              </a:lnSpc>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40209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Huawei Sans" panose="020C0503030203020204" pitchFamily="34" charset="0"/>
              </a:rPr>
              <a:t>VRP</a:t>
            </a:r>
            <a:r>
              <a:rPr lang="zh-CN" altLang="en-US">
                <a:sym typeface="Huawei Sans" panose="020C0503030203020204" pitchFamily="34" charset="0"/>
              </a:rPr>
              <a:t>用户界面</a:t>
            </a:r>
            <a:endParaRPr lang="zh-CN" altLang="en-US" dirty="0">
              <a:sym typeface="Huawei Sans" panose="020C0503030203020204" pitchFamily="34" charset="0"/>
            </a:endParaRPr>
          </a:p>
        </p:txBody>
      </p:sp>
      <p:sp>
        <p:nvSpPr>
          <p:cNvPr id="3" name="文本占位符 2"/>
          <p:cNvSpPr>
            <a:spLocks noGrp="1"/>
          </p:cNvSpPr>
          <p:nvPr>
            <p:ph type="body" sz="quarter" idx="10"/>
          </p:nvPr>
        </p:nvSpPr>
        <p:spPr/>
        <p:txBody>
          <a:bodyPr/>
          <a:lstStyle/>
          <a:p>
            <a:r>
              <a:rPr lang="zh-CN" altLang="en-US" dirty="0">
                <a:sym typeface="Huawei Sans" panose="020C0503030203020204" pitchFamily="34" charset="0"/>
              </a:rPr>
              <a:t>用户通过命令行方式登录设备时，系统会分配一个</a:t>
            </a:r>
            <a:r>
              <a:rPr lang="zh-CN" altLang="en-US" dirty="0">
                <a:solidFill>
                  <a:srgbClr val="FF0000"/>
                </a:solidFill>
                <a:sym typeface="Huawei Sans" panose="020C0503030203020204" pitchFamily="34" charset="0"/>
              </a:rPr>
              <a:t>用户界面用来管理、监控设备和用户间的当前会话</a:t>
            </a:r>
            <a:r>
              <a:rPr lang="zh-CN" altLang="en-US" dirty="0">
                <a:sym typeface="Huawei Sans" panose="020C0503030203020204" pitchFamily="34" charset="0"/>
              </a:rPr>
              <a:t>。</a:t>
            </a:r>
          </a:p>
          <a:p>
            <a:r>
              <a:rPr lang="zh-CN" altLang="en-US" dirty="0">
                <a:sym typeface="Huawei Sans" panose="020C0503030203020204" pitchFamily="34" charset="0"/>
              </a:rPr>
              <a:t>设备系统支持的用户界面有</a:t>
            </a:r>
            <a:r>
              <a:rPr lang="en-US" altLang="zh-CN" dirty="0">
                <a:sym typeface="Huawei Sans" panose="020C0503030203020204" pitchFamily="34" charset="0"/>
              </a:rPr>
              <a:t>Console</a:t>
            </a:r>
            <a:r>
              <a:rPr lang="zh-CN" altLang="en-US" dirty="0">
                <a:sym typeface="Huawei Sans" panose="020C0503030203020204" pitchFamily="34" charset="0"/>
              </a:rPr>
              <a:t>用户界面和虚拟类型终端</a:t>
            </a:r>
            <a:r>
              <a:rPr lang="en-US" altLang="zh-CN" dirty="0">
                <a:sym typeface="Huawei Sans" panose="020C0503030203020204" pitchFamily="34" charset="0"/>
              </a:rPr>
              <a:t>VTY</a:t>
            </a:r>
            <a:r>
              <a:rPr lang="zh-CN" altLang="en-US" dirty="0">
                <a:sym typeface="Huawei Sans" panose="020C0503030203020204" pitchFamily="34" charset="0"/>
              </a:rPr>
              <a:t>（</a:t>
            </a:r>
            <a:r>
              <a:rPr lang="en-US" altLang="zh-CN" dirty="0">
                <a:sym typeface="Huawei Sans" panose="020C0503030203020204" pitchFamily="34" charset="0"/>
              </a:rPr>
              <a:t>Virtual Type Terminal</a:t>
            </a:r>
            <a:r>
              <a:rPr lang="zh-CN" altLang="en-US" dirty="0">
                <a:sym typeface="Huawei Sans" panose="020C0503030203020204" pitchFamily="34" charset="0"/>
              </a:rPr>
              <a:t>）用户界面。</a:t>
            </a:r>
            <a:endParaRPr lang="en-US" altLang="zh-CN" dirty="0">
              <a:sym typeface="Huawei Sans" panose="020C0503030203020204" pitchFamily="34" charset="0"/>
            </a:endParaRPr>
          </a:p>
        </p:txBody>
      </p:sp>
      <p:sp>
        <p:nvSpPr>
          <p:cNvPr id="4" name="圆角矩形 75"/>
          <p:cNvSpPr/>
          <p:nvPr/>
        </p:nvSpPr>
        <p:spPr>
          <a:xfrm>
            <a:off x="996627" y="3606605"/>
            <a:ext cx="4104761" cy="33545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Console</a:t>
            </a: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用户界面</a:t>
            </a:r>
          </a:p>
        </p:txBody>
      </p:sp>
      <p:sp>
        <p:nvSpPr>
          <p:cNvPr id="5" name="圆角矩形 75"/>
          <p:cNvSpPr/>
          <p:nvPr/>
        </p:nvSpPr>
        <p:spPr>
          <a:xfrm>
            <a:off x="996627" y="4038110"/>
            <a:ext cx="4104761" cy="1929554"/>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Console</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用户界面用来管理和监控通过</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Console</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口登录的用户。</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177800" indent="-177800" algn="just">
              <a:lnSpc>
                <a:spcPts val="2600"/>
              </a:lnSpc>
              <a:spcAft>
                <a:spcPts val="600"/>
              </a:spcAft>
              <a:buFont typeface="Arial" panose="020B0604020202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用户终端的串行口可以与设备</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Console</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口直接连接，实现对设备的本地访问。</a:t>
            </a: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75"/>
          <p:cNvSpPr/>
          <p:nvPr/>
        </p:nvSpPr>
        <p:spPr>
          <a:xfrm>
            <a:off x="6110048" y="3606605"/>
            <a:ext cx="4104761" cy="33545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VTY</a:t>
            </a: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用户界面</a:t>
            </a:r>
          </a:p>
        </p:txBody>
      </p:sp>
      <p:sp>
        <p:nvSpPr>
          <p:cNvPr id="7" name="圆角矩形 75"/>
          <p:cNvSpPr/>
          <p:nvPr/>
        </p:nvSpPr>
        <p:spPr>
          <a:xfrm>
            <a:off x="6110048" y="4038110"/>
            <a:ext cx="4104761" cy="1929554"/>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VTY</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用户界面用来管理和监控通过</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VTY</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方式登录的用户。</a:t>
            </a:r>
          </a:p>
          <a:p>
            <a:pPr marL="177800" indent="-177800" algn="just">
              <a:lnSpc>
                <a:spcPts val="2600"/>
              </a:lnSpc>
              <a:spcAft>
                <a:spcPts val="600"/>
              </a:spcAft>
              <a:buFont typeface="Arial" panose="020B0604020202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用户通过终端与设备建立</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Telnet</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或</a:t>
            </a:r>
            <a:r>
              <a:rPr lang="en-US" altLang="zh-CN" sz="1600" dirty="0" err="1">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STelnet</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连接后，即建立了一条</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VTY</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通道，通过</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VTY</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通道实现对设备的远程访问。</a:t>
            </a: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5080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用户级别</a:t>
            </a:r>
          </a:p>
        </p:txBody>
      </p:sp>
      <p:sp>
        <p:nvSpPr>
          <p:cNvPr id="3" name="文本占位符 2"/>
          <p:cNvSpPr>
            <a:spLocks noGrp="1"/>
          </p:cNvSpPr>
          <p:nvPr>
            <p:ph type="body" sz="quarter" idx="10"/>
          </p:nvPr>
        </p:nvSpPr>
        <p:spPr>
          <a:xfrm>
            <a:off x="468317" y="1233488"/>
            <a:ext cx="11276183" cy="1041361"/>
          </a:xfrm>
        </p:spPr>
        <p:txBody>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提供基本的权限控制，可以实现不同级别的</a:t>
            </a:r>
            <a:r>
              <a:rPr lang="zh-CN" altLang="en-US"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用户能够执行不同级别的命令</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，用以限制不同用户对设备的操作。</a:t>
            </a:r>
          </a:p>
          <a:p>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022272751"/>
              </p:ext>
            </p:extLst>
          </p:nvPr>
        </p:nvGraphicFramePr>
        <p:xfrm>
          <a:off x="1166184" y="2581398"/>
          <a:ext cx="9574841" cy="2883223"/>
        </p:xfrm>
        <a:graphic>
          <a:graphicData uri="http://schemas.openxmlformats.org/drawingml/2006/table">
            <a:tbl>
              <a:tblPr/>
              <a:tblGrid>
                <a:gridCol w="1300635">
                  <a:extLst>
                    <a:ext uri="{9D8B030D-6E8A-4147-A177-3AD203B41FA5}">
                      <a16:colId xmlns:a16="http://schemas.microsoft.com/office/drawing/2014/main" val="20000"/>
                    </a:ext>
                  </a:extLst>
                </a:gridCol>
                <a:gridCol w="1271239">
                  <a:extLst>
                    <a:ext uri="{9D8B030D-6E8A-4147-A177-3AD203B41FA5}">
                      <a16:colId xmlns:a16="http://schemas.microsoft.com/office/drawing/2014/main" val="20001"/>
                    </a:ext>
                  </a:extLst>
                </a:gridCol>
                <a:gridCol w="1310268">
                  <a:extLst>
                    <a:ext uri="{9D8B030D-6E8A-4147-A177-3AD203B41FA5}">
                      <a16:colId xmlns:a16="http://schemas.microsoft.com/office/drawing/2014/main" val="20002"/>
                    </a:ext>
                  </a:extLst>
                </a:gridCol>
                <a:gridCol w="5692699">
                  <a:extLst>
                    <a:ext uri="{9D8B030D-6E8A-4147-A177-3AD203B41FA5}">
                      <a16:colId xmlns:a16="http://schemas.microsoft.com/office/drawing/2014/main" val="20003"/>
                    </a:ext>
                  </a:extLst>
                </a:gridCol>
              </a:tblGrid>
              <a:tr h="422298">
                <a:tc>
                  <a:txBody>
                    <a:bodyPr/>
                    <a:lstStyle>
                      <a:lvl1pPr algn="l">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rPr>
                        <a:t>用户等级</a:t>
                      </a:r>
                      <a:endParaRPr kumimoji="0" lang="en-US" altLang="zh-CN" sz="16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algn="l">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rPr>
                        <a:t>命令等级</a:t>
                      </a:r>
                      <a:endParaRPr kumimoji="0" lang="en-US" altLang="zh-CN" sz="16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algn="l">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rPr>
                        <a:t>名称</a:t>
                      </a:r>
                      <a:endParaRPr kumimoji="0" lang="en-US" altLang="zh-CN" sz="16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说明</a:t>
                      </a:r>
                      <a:endParaRPr kumimoji="0" lang="en-US" altLang="zh-CN" sz="16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384069">
                <a:tc>
                  <a:txBody>
                    <a:bodyPr/>
                    <a:lstStyle>
                      <a:lvl1pPr algn="l" defTabSz="784225">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defTabSz="784225">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defTabSz="784225">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defTabSz="784225">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defTabSz="784225">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784225" rtl="0" eaLnBrk="1" fontAlgn="base" latinLnBrk="0" hangingPunct="1">
                        <a:lnSpc>
                          <a:spcPct val="120000"/>
                        </a:lnSpc>
                        <a:spcBef>
                          <a:spcPct val="0"/>
                        </a:spcBef>
                        <a:spcAft>
                          <a:spcPct val="20000"/>
                        </a:spcAft>
                        <a:buClrTx/>
                        <a:buSzTx/>
                        <a:buFontTx/>
                        <a:buNone/>
                        <a:tabLst/>
                      </a:pPr>
                      <a:r>
                        <a:rPr kumimoji="0" lang="en-US" altLang="zh-CN" sz="160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lvl1pPr algn="l">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lvl1pPr algn="l">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sym typeface="Huawei Sans" panose="020C0503030203020204" pitchFamily="34" charset="0"/>
                        </a:rPr>
                        <a:t>参观</a:t>
                      </a:r>
                      <a:r>
                        <a:rPr kumimoji="0" lang="zh-CN" altLang="en-US" sz="160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rPr>
                        <a:t>级</a:t>
                      </a:r>
                      <a:endParaRPr kumimoji="0" lang="en-US" altLang="zh-CN"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可使用网络诊断工具命令（</a:t>
                      </a:r>
                      <a:r>
                        <a:rPr kumimoji="0" lang="en-US" altLang="zh-CN"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ping</a:t>
                      </a:r>
                      <a:r>
                        <a:rPr kumimoji="0" lang="zh-CN" altLang="en-US"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r>
                        <a:rPr kumimoji="0" lang="en-US" altLang="zh-CN" sz="1600" b="0" i="0" u="none" strike="noStrike" cap="none" normalizeH="0" baseline="0" dirty="0" err="1">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tracert</a:t>
                      </a: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）、从本设备出发访问外部设备的命令（</a:t>
                      </a:r>
                      <a:r>
                        <a:rPr kumimoji="0" lang="en-US" altLang="zh-CN"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Telnet</a:t>
                      </a: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客户端命令）、</a:t>
                      </a:r>
                      <a:r>
                        <a:rPr kumimoji="0" lang="zh-CN" altLang="en-US"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部分</a:t>
                      </a:r>
                      <a:r>
                        <a:rPr kumimoji="0" lang="en-US" altLang="zh-CN"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display</a:t>
                      </a: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命令等。</a:t>
                      </a: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1824">
                <a:tc>
                  <a:txBody>
                    <a:bodyPr/>
                    <a:lstStyle>
                      <a:lvl1pPr algn="l" defTabSz="784225">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defTabSz="784225">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defTabSz="784225">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defTabSz="784225">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defTabSz="784225">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784225" rtl="0" eaLnBrk="1" fontAlgn="base" latinLnBrk="0" hangingPunct="1">
                        <a:lnSpc>
                          <a:spcPct val="120000"/>
                        </a:lnSpc>
                        <a:spcBef>
                          <a:spcPct val="0"/>
                        </a:spcBef>
                        <a:spcAft>
                          <a:spcPct val="20000"/>
                        </a:spcAft>
                        <a:buClrTx/>
                        <a:buSzTx/>
                        <a:buFontTx/>
                        <a:buNone/>
                        <a:tabLst/>
                      </a:pPr>
                      <a:r>
                        <a:rPr kumimoji="0" lang="en-US" altLang="zh-CN" sz="160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lvl1pPr algn="l">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rPr>
                        <a:t>0 and 1</a:t>
                      </a: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lvl1pPr algn="l">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sym typeface="Huawei Sans" panose="020C0503030203020204" pitchFamily="34" charset="0"/>
                        </a:rPr>
                        <a:t>监控</a:t>
                      </a:r>
                      <a:r>
                        <a:rPr kumimoji="0" lang="zh-CN" altLang="en-US" sz="160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rPr>
                        <a:t>级</a:t>
                      </a:r>
                      <a:endParaRPr kumimoji="0" lang="en-US" altLang="zh-CN"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用于系统维护，可使用</a:t>
                      </a:r>
                      <a:r>
                        <a:rPr kumimoji="0" lang="en-US" altLang="zh-CN"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display</a:t>
                      </a: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等命令。</a:t>
                      </a:r>
                      <a:endParaRPr kumimoji="0" lang="en-US" altLang="zh-CN"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5017">
                <a:tc>
                  <a:txBody>
                    <a:bodyPr/>
                    <a:lstStyle>
                      <a:lvl1pPr algn="l" defTabSz="784225">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defTabSz="784225">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defTabSz="784225">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defTabSz="784225">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defTabSz="784225">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784225" rtl="0" eaLnBrk="1" fontAlgn="base" latinLnBrk="0" hangingPunct="1">
                        <a:lnSpc>
                          <a:spcPct val="120000"/>
                        </a:lnSpc>
                        <a:spcBef>
                          <a:spcPct val="0"/>
                        </a:spcBef>
                        <a:spcAft>
                          <a:spcPct val="20000"/>
                        </a:spcAft>
                        <a:buClrTx/>
                        <a:buSzTx/>
                        <a:buFontTx/>
                        <a:buNone/>
                        <a:tabLst/>
                      </a:pPr>
                      <a:r>
                        <a:rPr kumimoji="0" lang="en-US" altLang="zh-CN" sz="160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sym typeface="Huawei Sans" panose="020C0503030203020204" pitchFamily="34" charset="0"/>
                        </a:rPr>
                        <a:t>2</a:t>
                      </a:r>
                      <a:endParaRPr kumimoji="0" lang="en-US" altLang="zh-CN"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lvl1pPr algn="l">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rPr>
                        <a:t>0,1 and 2</a:t>
                      </a: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lvl1pPr algn="l">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sym typeface="Huawei Sans" panose="020C0503030203020204" pitchFamily="34" charset="0"/>
                        </a:rPr>
                        <a:t>配置</a:t>
                      </a:r>
                      <a:r>
                        <a:rPr kumimoji="0" lang="zh-CN" altLang="en-US" sz="160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rPr>
                        <a:t>级</a:t>
                      </a:r>
                      <a:endParaRPr kumimoji="0" lang="en-US" altLang="zh-CN"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可使用业务配置命令，包括</a:t>
                      </a:r>
                      <a:r>
                        <a:rPr kumimoji="0" lang="zh-CN" altLang="en-US"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路由、各个网络层次的命令</a:t>
                      </a: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，向用户</a:t>
                      </a:r>
                      <a:r>
                        <a:rPr kumimoji="0" lang="zh-CN" altLang="en-US"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提供直接网络服务</a:t>
                      </a: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70861">
                <a:tc>
                  <a:txBody>
                    <a:bodyPr/>
                    <a:lstStyle>
                      <a:lvl1pPr algn="l" defTabSz="784225">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defTabSz="784225">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defTabSz="784225">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defTabSz="784225">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defTabSz="784225">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defTabSz="784225"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784225" rtl="0" eaLnBrk="1" fontAlgn="base" latinLnBrk="0" hangingPunct="1">
                        <a:lnSpc>
                          <a:spcPct val="120000"/>
                        </a:lnSpc>
                        <a:spcBef>
                          <a:spcPct val="0"/>
                        </a:spcBef>
                        <a:spcAft>
                          <a:spcPct val="20000"/>
                        </a:spcAft>
                        <a:buClrTx/>
                        <a:buSzTx/>
                        <a:buFontTx/>
                        <a:buNone/>
                        <a:tabLst/>
                      </a:pPr>
                      <a:r>
                        <a:rPr kumimoji="0" lang="en-US" altLang="zh-CN" sz="160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sym typeface="Huawei Sans" panose="020C0503030203020204" pitchFamily="34" charset="0"/>
                        </a:rPr>
                        <a:t>3-15</a:t>
                      </a:r>
                      <a:endParaRPr kumimoji="0" lang="en-US" altLang="zh-CN"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lvl1pPr algn="l">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rPr>
                        <a:t>0,1,2 and 3</a:t>
                      </a: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lvl1pPr algn="l">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1pPr>
                      <a:lvl2pPr marL="742950" indent="-285750" algn="l">
                        <a:lnSpc>
                          <a:spcPct val="140000"/>
                        </a:lnSpc>
                        <a:spcBef>
                          <a:spcPct val="30000"/>
                        </a:spcBef>
                        <a:buClr>
                          <a:srgbClr val="080808"/>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2pPr>
                      <a:lvl3pPr marL="1143000" indent="-228600" algn="l">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gn="l">
                        <a:lnSpc>
                          <a:spcPct val="140000"/>
                        </a:lnSpc>
                        <a:spcBef>
                          <a:spcPct val="30000"/>
                        </a:spcBef>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4pPr>
                      <a:lvl5pPr marL="2057400" indent="-228600" algn="l">
                        <a:lnSpc>
                          <a:spcPct val="140000"/>
                        </a:lnSpc>
                        <a:spcBef>
                          <a:spcPct val="30000"/>
                        </a:spcBef>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sym typeface="Huawei Sans" panose="020C0503030203020204" pitchFamily="34" charset="0"/>
                        </a:rPr>
                        <a:t>管理</a:t>
                      </a:r>
                      <a:r>
                        <a:rPr kumimoji="0" lang="zh-CN" altLang="en-US" sz="160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rPr>
                        <a:t>级</a:t>
                      </a:r>
                      <a:endParaRPr kumimoji="0" lang="en-US" altLang="zh-CN"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可使用用于系统</a:t>
                      </a:r>
                      <a:r>
                        <a:rPr kumimoji="0" lang="zh-CN" altLang="en-US"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基本运行</a:t>
                      </a: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的命令，</a:t>
                      </a:r>
                      <a:r>
                        <a:rPr kumimoji="0" lang="zh-CN" altLang="en-US"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对业务提供支撑</a:t>
                      </a: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作用，包括</a:t>
                      </a:r>
                      <a:r>
                        <a:rPr kumimoji="0" lang="zh-CN" altLang="en-US"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文件系统、</a:t>
                      </a:r>
                      <a:r>
                        <a:rPr kumimoji="0" lang="en-US" altLang="zh-CN"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FTP</a:t>
                      </a:r>
                      <a:r>
                        <a:rPr kumimoji="0" lang="zh-CN" altLang="en-US"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r>
                        <a:rPr kumimoji="0" lang="en-US" altLang="zh-CN"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TFTP</a:t>
                      </a:r>
                      <a:r>
                        <a:rPr kumimoji="0" lang="zh-CN" altLang="en-US"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下载、命令级别设置命令</a:t>
                      </a: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以及用于业务故障诊断的</a:t>
                      </a:r>
                      <a:r>
                        <a:rPr kumimoji="0" lang="en-US" altLang="zh-CN" sz="1600" b="0" i="0" u="none" strike="noStrike" cap="none" normalizeH="0" baseline="0" dirty="0">
                          <a:ln>
                            <a:noFill/>
                          </a:ln>
                          <a:solidFill>
                            <a:srgbClr val="FF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debugging</a:t>
                      </a:r>
                      <a:r>
                        <a:rPr kumimoji="0" lang="zh-CN" altLang="en-US" sz="16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命令等。</a:t>
                      </a: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8197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Huawei Sans" panose="020C0503030203020204" pitchFamily="34" charset="0"/>
                <a:ea typeface="方正兰亭黑简体" panose="02000000000000000000" pitchFamily="2" charset="-122"/>
                <a:sym typeface="Huawei Sans" panose="020C0503030203020204" pitchFamily="34" charset="0"/>
              </a:rPr>
              <a:t>WEB</a:t>
            </a:r>
            <a:r>
              <a:rPr lang="zh-CN" altLang="en-US">
                <a:latin typeface="Huawei Sans" panose="020C0503030203020204" pitchFamily="34" charset="0"/>
                <a:ea typeface="方正兰亭黑简体" panose="02000000000000000000" pitchFamily="2" charset="-122"/>
                <a:sym typeface="Huawei Sans" panose="020C0503030203020204" pitchFamily="34" charset="0"/>
              </a:rPr>
              <a:t>网管方式登录</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638" y="1913020"/>
            <a:ext cx="5754300" cy="3691941"/>
          </a:xfrm>
          <a:prstGeom prst="rect">
            <a:avLst/>
          </a:prstGeom>
          <a:ln>
            <a:solidFill>
              <a:schemeClr val="bg1">
                <a:lumMod val="85000"/>
              </a:schemeClr>
            </a:solidFill>
          </a:ln>
        </p:spPr>
      </p:pic>
      <p:sp>
        <p:nvSpPr>
          <p:cNvPr id="5" name="文本框 4"/>
          <p:cNvSpPr txBox="1"/>
          <p:nvPr/>
        </p:nvSpPr>
        <p:spPr>
          <a:xfrm>
            <a:off x="690415" y="2024192"/>
            <a:ext cx="4828189" cy="1183703"/>
          </a:xfrm>
          <a:prstGeom prst="rect">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defPPr>
              <a:defRPr lang="en-US"/>
            </a:defPPr>
            <a:lvl1pPr algn="just" fontAlgn="auto">
              <a:lnSpc>
                <a:spcPts val="2600"/>
              </a:lnSpc>
              <a:spcBef>
                <a:spcPts val="0"/>
              </a:spcBef>
              <a:spcAft>
                <a:spcPts val="600"/>
              </a:spcAft>
              <a:defRPr sz="1700">
                <a:solidFill>
                  <a:prstClr val="black"/>
                </a:solidFill>
                <a:latin typeface="Huawei Sans"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800" dirty="0">
                <a:sym typeface="Huawei Sans" panose="020C0503030203020204" pitchFamily="34" charset="0"/>
              </a:rPr>
              <a:t>以华为</a:t>
            </a:r>
            <a:r>
              <a:rPr lang="en-US" altLang="zh-CN" sz="1800" dirty="0">
                <a:sym typeface="Huawei Sans" panose="020C0503030203020204" pitchFamily="34" charset="0"/>
              </a:rPr>
              <a:t>AR</a:t>
            </a:r>
            <a:r>
              <a:rPr lang="zh-CN" altLang="en-US" sz="1800" dirty="0">
                <a:sym typeface="Huawei Sans" panose="020C0503030203020204" pitchFamily="34" charset="0"/>
              </a:rPr>
              <a:t>系列路由器为例，</a:t>
            </a:r>
            <a:r>
              <a:rPr lang="en-US" altLang="zh-CN" sz="1800" dirty="0">
                <a:sym typeface="Huawei Sans" panose="020C0503030203020204" pitchFamily="34" charset="0"/>
              </a:rPr>
              <a:t>PC</a:t>
            </a:r>
            <a:r>
              <a:rPr lang="zh-CN" altLang="en-US" sz="1800" dirty="0">
                <a:sym typeface="Huawei Sans" panose="020C0503030203020204" pitchFamily="34" charset="0"/>
              </a:rPr>
              <a:t>终端打开</a:t>
            </a:r>
            <a:r>
              <a:rPr lang="zh-CN" altLang="en-US" sz="1800" dirty="0">
                <a:solidFill>
                  <a:srgbClr val="FF0000"/>
                </a:solidFill>
                <a:sym typeface="Huawei Sans" panose="020C0503030203020204" pitchFamily="34" charset="0"/>
              </a:rPr>
              <a:t>浏览器</a:t>
            </a:r>
            <a:r>
              <a:rPr lang="zh-CN" altLang="en-US" sz="1800" dirty="0">
                <a:sym typeface="Huawei Sans" panose="020C0503030203020204" pitchFamily="34" charset="0"/>
              </a:rPr>
              <a:t>软件，在地址栏中输入“</a:t>
            </a:r>
            <a:r>
              <a:rPr lang="en-US" altLang="zh-CN" sz="1800" dirty="0">
                <a:sym typeface="Huawei Sans" panose="020C0503030203020204" pitchFamily="34" charset="0"/>
              </a:rPr>
              <a:t>https://192.168.1.1”</a:t>
            </a:r>
            <a:r>
              <a:rPr lang="zh-CN" altLang="en-US" sz="1800" dirty="0">
                <a:sym typeface="Huawei Sans" panose="020C0503030203020204" pitchFamily="34" charset="0"/>
              </a:rPr>
              <a:t>，按下回车键，显示</a:t>
            </a:r>
            <a:r>
              <a:rPr lang="en-US" altLang="zh-CN" sz="1800" dirty="0">
                <a:sym typeface="Huawei Sans" panose="020C0503030203020204" pitchFamily="34" charset="0"/>
              </a:rPr>
              <a:t>AR Web</a:t>
            </a:r>
            <a:r>
              <a:rPr lang="zh-CN" altLang="en-US" sz="1800" dirty="0">
                <a:sym typeface="Huawei Sans" panose="020C0503030203020204" pitchFamily="34" charset="0"/>
              </a:rPr>
              <a:t>管理平台登录界面。</a:t>
            </a:r>
            <a:endParaRPr lang="en-US" altLang="zh-CN" sz="1800" dirty="0">
              <a:sym typeface="Huawei Sans" panose="020C0503030203020204" pitchFamily="34" charset="0"/>
            </a:endParaRPr>
          </a:p>
        </p:txBody>
      </p:sp>
      <p:grpSp>
        <p:nvGrpSpPr>
          <p:cNvPr id="3" name="组合 2"/>
          <p:cNvGrpSpPr/>
          <p:nvPr/>
        </p:nvGrpSpPr>
        <p:grpSpPr>
          <a:xfrm>
            <a:off x="1369477" y="4207560"/>
            <a:ext cx="4000093" cy="575640"/>
            <a:chOff x="7447547" y="2744819"/>
            <a:chExt cx="4000093" cy="575640"/>
          </a:xfrm>
        </p:grpSpPr>
        <p:grpSp>
          <p:nvGrpSpPr>
            <p:cNvPr id="13" name="组合 12"/>
            <p:cNvGrpSpPr>
              <a:grpSpLocks noChangeAspect="1"/>
            </p:cNvGrpSpPr>
            <p:nvPr/>
          </p:nvGrpSpPr>
          <p:grpSpPr>
            <a:xfrm>
              <a:off x="7447547" y="2744819"/>
              <a:ext cx="4000093" cy="575640"/>
              <a:chOff x="7537270" y="2522832"/>
              <a:chExt cx="3076993" cy="442800"/>
            </a:xfrm>
          </p:grpSpPr>
          <p:pic>
            <p:nvPicPr>
              <p:cNvPr id="6" name="图片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537270" y="2522832"/>
                <a:ext cx="540000" cy="442800"/>
              </a:xfrm>
              <a:prstGeom prst="rect">
                <a:avLst/>
              </a:prstGeom>
            </p:spPr>
          </p:pic>
          <p:pic>
            <p:nvPicPr>
              <p:cNvPr id="7" name="图片 6" descr="PC.png"/>
              <p:cNvPicPr>
                <a:picLocks noChangeAspect="1"/>
              </p:cNvPicPr>
              <p:nvPr/>
            </p:nvPicPr>
            <p:blipFill>
              <a:blip r:embed="rId5" cstate="print"/>
              <a:stretch>
                <a:fillRect/>
              </a:stretch>
            </p:blipFill>
            <p:spPr>
              <a:xfrm>
                <a:off x="10075200" y="2537232"/>
                <a:ext cx="539063" cy="414000"/>
              </a:xfrm>
              <a:prstGeom prst="rect">
                <a:avLst/>
              </a:prstGeom>
            </p:spPr>
          </p:pic>
          <p:cxnSp>
            <p:nvCxnSpPr>
              <p:cNvPr id="9" name="直接连接符 8"/>
              <p:cNvCxnSpPr>
                <a:stCxn id="7" idx="1"/>
                <a:endCxn id="6" idx="3"/>
              </p:cNvCxnSpPr>
              <p:nvPr/>
            </p:nvCxnSpPr>
            <p:spPr>
              <a:xfrm flipH="1">
                <a:off x="8077270" y="2744232"/>
                <a:ext cx="1997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7278" y="2763539"/>
              <a:ext cx="1021848" cy="526407"/>
            </a:xfrm>
            <a:prstGeom prst="rect">
              <a:avLst/>
            </a:prstGeom>
          </p:spPr>
        </p:pic>
      </p:grpSp>
      <p:sp>
        <p:nvSpPr>
          <p:cNvPr id="8" name="文本框 7"/>
          <p:cNvSpPr txBox="1"/>
          <p:nvPr/>
        </p:nvSpPr>
        <p:spPr>
          <a:xfrm>
            <a:off x="1033943" y="4783200"/>
            <a:ext cx="1373068" cy="369332"/>
          </a:xfrm>
          <a:prstGeom prst="rect">
            <a:avLst/>
          </a:prstGeom>
          <a:noFill/>
        </p:spPr>
        <p:txBody>
          <a:bodyPr wrap="squar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192.168.1.1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237203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标题 9"/>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命令行方式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本地登录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圆角矩形 32"/>
          <p:cNvSpPr/>
          <p:nvPr/>
        </p:nvSpPr>
        <p:spPr>
          <a:xfrm>
            <a:off x="619231" y="1726912"/>
            <a:ext cx="4241800" cy="3318125"/>
          </a:xfrm>
          <a:prstGeom prst="roundRect">
            <a:avLst>
              <a:gd name="adj" fmla="val 1847"/>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just" fontAlgn="auto">
              <a:lnSpc>
                <a:spcPts val="2600"/>
              </a:lnSpc>
              <a:spcBef>
                <a:spcPts val="0"/>
              </a:spcBef>
              <a:spcAft>
                <a:spcPts val="600"/>
              </a:spcAft>
            </a:pPr>
            <a:r>
              <a:rPr lang="zh-CN" altLang="en-US" sz="17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设备登录方式分为两种：</a:t>
            </a:r>
            <a:r>
              <a:rPr lang="zh-CN" altLang="en-US" sz="17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本地登录和远程登录</a:t>
            </a:r>
            <a:r>
              <a:rPr lang="zh-CN" altLang="en-US" sz="17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。其中本地登录包括：</a:t>
            </a:r>
            <a:endParaRPr lang="en-US" altLang="zh-CN" sz="17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gn="just" fontAlgn="auto">
              <a:lnSpc>
                <a:spcPts val="2600"/>
              </a:lnSpc>
              <a:spcBef>
                <a:spcPts val="0"/>
              </a:spcBef>
              <a:spcAft>
                <a:spcPts val="600"/>
              </a:spcAft>
              <a:buFont typeface="Arial" panose="020B0604020202020204" pitchFamily="34" charset="0"/>
              <a:buChar char="•"/>
            </a:pPr>
            <a:r>
              <a:rPr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当用户需为第一次上电的设备进行配置时，可通过</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Console</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口</a:t>
            </a:r>
            <a:r>
              <a:rPr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本地登录设备。</a:t>
            </a:r>
          </a:p>
          <a:p>
            <a:pPr marL="285750" indent="-285750" algn="just" fontAlgn="auto">
              <a:lnSpc>
                <a:spcPts val="2600"/>
              </a:lnSpc>
              <a:spcBef>
                <a:spcPts val="0"/>
              </a:spcBef>
              <a:spcAft>
                <a:spcPts val="600"/>
              </a:spcAft>
              <a:buFont typeface="Arial" panose="020B0604020202020204" pitchFamily="34" charset="0"/>
              <a:buChar char="•"/>
            </a:pPr>
            <a:r>
              <a:rPr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控制口（</a:t>
            </a:r>
            <a:r>
              <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Console Port</a:t>
            </a:r>
            <a:r>
              <a:rPr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）是一种通信串行端口，由设备的</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主控板提供</a:t>
            </a:r>
            <a:r>
              <a:rPr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p>
          <a:p>
            <a:pPr marL="285750" indent="-285750" algn="just" fontAlgn="auto">
              <a:lnSpc>
                <a:spcPts val="2600"/>
              </a:lnSpc>
              <a:spcBef>
                <a:spcPts val="0"/>
              </a:spcBef>
              <a:spcAft>
                <a:spcPts val="600"/>
              </a:spcAft>
              <a:buFont typeface="Arial" panose="020B0604020202020204" pitchFamily="34" charset="0"/>
              <a:buChar char="•"/>
            </a:pPr>
            <a:r>
              <a:rPr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用户终端的串行端口可以与设备</a:t>
            </a:r>
            <a:r>
              <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Console</a:t>
            </a:r>
            <a:r>
              <a:rPr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口直接连接，然后通过</a:t>
            </a:r>
            <a:r>
              <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PuTTY</a:t>
            </a:r>
            <a:r>
              <a:rPr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工具</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本地登录</a:t>
            </a:r>
            <a:r>
              <a:rPr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实现对设备的本地配置。</a:t>
            </a:r>
          </a:p>
        </p:txBody>
      </p:sp>
      <p:grpSp>
        <p:nvGrpSpPr>
          <p:cNvPr id="68" name="组合 67"/>
          <p:cNvGrpSpPr/>
          <p:nvPr/>
        </p:nvGrpSpPr>
        <p:grpSpPr>
          <a:xfrm>
            <a:off x="5122217" y="1726911"/>
            <a:ext cx="6423852" cy="4273019"/>
            <a:chOff x="4323730" y="1233488"/>
            <a:chExt cx="7452556" cy="5120935"/>
          </a:xfrm>
        </p:grpSpPr>
        <p:grpSp>
          <p:nvGrpSpPr>
            <p:cNvPr id="41" name="组合 40"/>
            <p:cNvGrpSpPr/>
            <p:nvPr/>
          </p:nvGrpSpPr>
          <p:grpSpPr>
            <a:xfrm>
              <a:off x="4323730" y="1233488"/>
              <a:ext cx="7422183" cy="5120935"/>
              <a:chOff x="4323730" y="1233488"/>
              <a:chExt cx="7422183" cy="5120935"/>
            </a:xfrm>
          </p:grpSpPr>
          <p:cxnSp>
            <p:nvCxnSpPr>
              <p:cNvPr id="61" name="直接连接符 60"/>
              <p:cNvCxnSpPr/>
              <p:nvPr/>
            </p:nvCxnSpPr>
            <p:spPr bwMode="auto">
              <a:xfrm flipH="1">
                <a:off x="5628546" y="5470714"/>
                <a:ext cx="5171763"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62" name="图片 61" descr="Console线缆.png"/>
              <p:cNvPicPr>
                <a:picLocks noChangeAspect="1"/>
              </p:cNvPicPr>
              <p:nvPr/>
            </p:nvPicPr>
            <p:blipFill>
              <a:blip r:embed="rId3" cstate="print">
                <a:clrChange>
                  <a:clrFrom>
                    <a:srgbClr val="FFFFFF"/>
                  </a:clrFrom>
                  <a:clrTo>
                    <a:srgbClr val="FFFFFF">
                      <a:alpha val="0"/>
                    </a:srgbClr>
                  </a:clrTo>
                </a:clrChange>
              </a:blip>
              <a:stretch>
                <a:fillRect/>
              </a:stretch>
            </p:blipFill>
            <p:spPr>
              <a:xfrm>
                <a:off x="5287851" y="2686644"/>
                <a:ext cx="5312767" cy="1890056"/>
              </a:xfrm>
              <a:prstGeom prst="rect">
                <a:avLst/>
              </a:prstGeom>
            </p:spPr>
          </p:pic>
          <p:sp>
            <p:nvSpPr>
              <p:cNvPr id="63" name="Text Box 4"/>
              <p:cNvSpPr txBox="1">
                <a:spLocks noChangeArrowheads="1"/>
              </p:cNvSpPr>
              <p:nvPr/>
            </p:nvSpPr>
            <p:spPr bwMode="auto">
              <a:xfrm>
                <a:off x="4323730" y="6100074"/>
                <a:ext cx="1520420" cy="254349"/>
              </a:xfrm>
              <a:prstGeom prst="rect">
                <a:avLst/>
              </a:prstGeom>
              <a:noFill/>
              <a:ln w="9525" algn="ctr">
                <a:noFill/>
                <a:miter lim="800000"/>
                <a:headEnd/>
                <a:tailEnd/>
              </a:ln>
            </p:spPr>
            <p:txBody>
              <a:bodyPr wrap="square" lIns="0" tIns="0" rIns="0" bIns="0" anchor="ctr" anchorCtr="1">
                <a:spAutoFit/>
              </a:bodyPr>
              <a:lstStyle/>
              <a:p>
                <a:pPr algn="l" eaLnBrk="1" hangingPunct="1">
                  <a:spcBef>
                    <a:spcPct val="50000"/>
                  </a:spcBef>
                </a:pPr>
                <a:r>
                  <a:rPr lang="en-US" altLang="zh-CN" sz="16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PC</a:t>
                </a:r>
              </a:p>
            </p:txBody>
          </p:sp>
          <p:sp>
            <p:nvSpPr>
              <p:cNvPr id="64" name="Text Box 4"/>
              <p:cNvSpPr txBox="1">
                <a:spLocks noChangeArrowheads="1"/>
              </p:cNvSpPr>
              <p:nvPr/>
            </p:nvSpPr>
            <p:spPr bwMode="auto">
              <a:xfrm>
                <a:off x="7568248" y="4691877"/>
                <a:ext cx="1461719" cy="295080"/>
              </a:xfrm>
              <a:prstGeom prst="rect">
                <a:avLst/>
              </a:prstGeom>
              <a:noFill/>
              <a:ln w="9525" algn="ctr">
                <a:noFill/>
                <a:miter lim="800000"/>
                <a:headEnd/>
                <a:tailEnd/>
              </a:ln>
            </p:spPr>
            <p:txBody>
              <a:bodyPr wrap="square" lIns="0" tIns="0" rIns="0" bIns="0" anchor="ctr" anchorCtr="1">
                <a:spAutoFit/>
              </a:bodyPr>
              <a:lstStyle/>
              <a:p>
                <a:pPr algn="l" eaLnBrk="1" hangingPunct="1">
                  <a:spcBef>
                    <a:spcPct val="50000"/>
                  </a:spcBef>
                </a:pPr>
                <a:r>
                  <a:rPr lang="en-US" altLang="zh-CN" sz="1600" b="1" dirty="0">
                    <a:solidFill>
                      <a:srgbClr val="EC706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Console</a:t>
                </a:r>
                <a:r>
                  <a:rPr lang="zh-CN" altLang="en-US" sz="1600" b="1" dirty="0">
                    <a:solidFill>
                      <a:srgbClr val="EC706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线缆</a:t>
                </a:r>
                <a:endParaRPr lang="en-US" altLang="zh-CN" sz="1600" b="1" dirty="0">
                  <a:solidFill>
                    <a:srgbClr val="EC706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65" name="Text Box 4"/>
              <p:cNvSpPr txBox="1">
                <a:spLocks noChangeArrowheads="1"/>
              </p:cNvSpPr>
              <p:nvPr/>
            </p:nvSpPr>
            <p:spPr bwMode="auto">
              <a:xfrm>
                <a:off x="7818162" y="2189729"/>
                <a:ext cx="1292357" cy="254349"/>
              </a:xfrm>
              <a:prstGeom prst="rect">
                <a:avLst/>
              </a:prstGeom>
              <a:noFill/>
              <a:ln w="9525" algn="ctr">
                <a:noFill/>
                <a:miter lim="800000"/>
                <a:headEnd/>
                <a:tailEnd/>
              </a:ln>
            </p:spPr>
            <p:txBody>
              <a:bodyPr wrap="square" lIns="0" tIns="0" rIns="0" bIns="0" anchor="ctr" anchorCtr="1">
                <a:spAutoFit/>
              </a:bodyPr>
              <a:lstStyle/>
              <a:p>
                <a:pPr algn="l" eaLnBrk="1" hangingPunct="1">
                  <a:spcBef>
                    <a:spcPct val="50000"/>
                  </a:spcBef>
                </a:pPr>
                <a:r>
                  <a:rPr lang="en-US" altLang="zh-CN" sz="16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AR2220</a:t>
                </a:r>
              </a:p>
            </p:txBody>
          </p:sp>
          <p:pic>
            <p:nvPicPr>
              <p:cNvPr id="66" name="Picture 151" descr="E:\backup\AR\AR产品营销资料\ARx2系列\产品图片\20110330\2220-Z.png"/>
              <p:cNvPicPr>
                <a:picLocks noChangeAspect="1" noChangeArrowheads="1"/>
              </p:cNvPicPr>
              <p:nvPr/>
            </p:nvPicPr>
            <p:blipFill>
              <a:blip r:embed="rId4" cstate="print"/>
              <a:srcRect/>
              <a:stretch>
                <a:fillRect/>
              </a:stretch>
            </p:blipFill>
            <p:spPr bwMode="auto">
              <a:xfrm>
                <a:off x="5043394" y="1233488"/>
                <a:ext cx="6702519" cy="895054"/>
              </a:xfrm>
              <a:prstGeom prst="rect">
                <a:avLst/>
              </a:prstGeom>
              <a:noFill/>
            </p:spPr>
          </p:pic>
          <p:cxnSp>
            <p:nvCxnSpPr>
              <p:cNvPr id="67" name="直接连接符 66"/>
              <p:cNvCxnSpPr/>
              <p:nvPr/>
            </p:nvCxnSpPr>
            <p:spPr bwMode="auto">
              <a:xfrm>
                <a:off x="10782981" y="2000677"/>
                <a:ext cx="17328" cy="3470037"/>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74" name="图片 73" descr="PC.png"/>
              <p:cNvPicPr>
                <a:picLocks noChangeAspect="1"/>
              </p:cNvPicPr>
              <p:nvPr/>
            </p:nvPicPr>
            <p:blipFill>
              <a:blip r:embed="rId5" cstate="print"/>
              <a:stretch>
                <a:fillRect/>
              </a:stretch>
            </p:blipFill>
            <p:spPr>
              <a:xfrm>
                <a:off x="4502114" y="4998410"/>
                <a:ext cx="1126432" cy="974355"/>
              </a:xfrm>
              <a:prstGeom prst="rect">
                <a:avLst/>
              </a:prstGeom>
            </p:spPr>
          </p:pic>
        </p:grpSp>
        <p:sp>
          <p:nvSpPr>
            <p:cNvPr id="76" name="TextBox 11"/>
            <p:cNvSpPr txBox="1">
              <a:spLocks noChangeArrowheads="1"/>
            </p:cNvSpPr>
            <p:nvPr/>
          </p:nvSpPr>
          <p:spPr bwMode="auto">
            <a:xfrm>
              <a:off x="10770883" y="2128542"/>
              <a:ext cx="1005403" cy="3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Console</a:t>
              </a:r>
              <a:r>
                <a:rPr lang="zh-CN" altLang="en-US"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口</a:t>
              </a:r>
            </a:p>
          </p:txBody>
        </p:sp>
        <p:sp>
          <p:nvSpPr>
            <p:cNvPr id="77" name="TextBox 12"/>
            <p:cNvSpPr txBox="1">
              <a:spLocks noChangeArrowheads="1"/>
            </p:cNvSpPr>
            <p:nvPr/>
          </p:nvSpPr>
          <p:spPr bwMode="auto">
            <a:xfrm>
              <a:off x="5608064" y="5496077"/>
              <a:ext cx="780983" cy="3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COM</a:t>
              </a:r>
              <a:r>
                <a:rPr lang="zh-CN" altLang="en-US"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口</a:t>
              </a:r>
            </a:p>
          </p:txBody>
        </p:sp>
      </p:grpSp>
    </p:spTree>
    <p:extLst>
      <p:ext uri="{BB962C8B-B14F-4D97-AF65-F5344CB8AC3E}">
        <p14:creationId xmlns:p14="http://schemas.microsoft.com/office/powerpoint/2010/main" val="95086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命令行方式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本地登录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977" y="1387282"/>
            <a:ext cx="4787361" cy="4744995"/>
          </a:xfrm>
          <a:prstGeom prst="rect">
            <a:avLst/>
          </a:prstGeom>
          <a:ln>
            <a:solidFill>
              <a:schemeClr val="bg1">
                <a:lumMod val="85000"/>
              </a:schemeClr>
            </a:solidFill>
          </a:ln>
        </p:spPr>
      </p:pic>
      <p:sp>
        <p:nvSpPr>
          <p:cNvPr id="4" name="文本框 3"/>
          <p:cNvSpPr txBox="1"/>
          <p:nvPr/>
        </p:nvSpPr>
        <p:spPr>
          <a:xfrm>
            <a:off x="762660" y="1387281"/>
            <a:ext cx="5113705" cy="2135847"/>
          </a:xfrm>
          <a:prstGeom prst="rect">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defPPr>
              <a:defRPr lang="en-US"/>
            </a:defPPr>
            <a:lvl1pPr algn="just" fontAlgn="auto">
              <a:lnSpc>
                <a:spcPts val="2600"/>
              </a:lnSpc>
              <a:spcBef>
                <a:spcPts val="0"/>
              </a:spcBef>
              <a:spcAft>
                <a:spcPts val="600"/>
              </a:spcAft>
              <a:defRPr sz="1700">
                <a:solidFill>
                  <a:prstClr val="black"/>
                </a:solidFill>
                <a:latin typeface="Huawei Sans"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800" dirty="0">
                <a:sym typeface="Huawei Sans" panose="020C0503030203020204" pitchFamily="34" charset="0"/>
              </a:rPr>
              <a:t>PuTTY</a:t>
            </a:r>
            <a:r>
              <a:rPr lang="zh-CN" altLang="en-US" sz="1800" dirty="0">
                <a:sym typeface="Huawei Sans" panose="020C0503030203020204" pitchFamily="34" charset="0"/>
              </a:rPr>
              <a:t>工具是一个</a:t>
            </a:r>
            <a:r>
              <a:rPr lang="en-US" altLang="zh-CN" sz="1800" dirty="0">
                <a:sym typeface="Huawei Sans" panose="020C0503030203020204" pitchFamily="34" charset="0"/>
              </a:rPr>
              <a:t>Telnet</a:t>
            </a:r>
            <a:r>
              <a:rPr lang="zh-CN" altLang="en-US" sz="1800" dirty="0">
                <a:sym typeface="Huawei Sans" panose="020C0503030203020204" pitchFamily="34" charset="0"/>
              </a:rPr>
              <a:t>、</a:t>
            </a:r>
            <a:r>
              <a:rPr lang="en-US" altLang="zh-CN" sz="1800" dirty="0">
                <a:sym typeface="Huawei Sans" panose="020C0503030203020204" pitchFamily="34" charset="0"/>
              </a:rPr>
              <a:t>SSH</a:t>
            </a:r>
            <a:r>
              <a:rPr lang="zh-CN" altLang="en-US" sz="1800" dirty="0">
                <a:sym typeface="Huawei Sans" panose="020C0503030203020204" pitchFamily="34" charset="0"/>
              </a:rPr>
              <a:t>、串行接口等的连接软件。</a:t>
            </a:r>
            <a:endParaRPr lang="en-US" altLang="zh-CN" sz="1800" dirty="0">
              <a:sym typeface="Huawei Sans" panose="020C0503030203020204" pitchFamily="34" charset="0"/>
            </a:endParaRPr>
          </a:p>
          <a:p>
            <a:r>
              <a:rPr lang="zh-CN" altLang="en-US" sz="1800" dirty="0">
                <a:sym typeface="Huawei Sans" panose="020C0503030203020204" pitchFamily="34" charset="0"/>
              </a:rPr>
              <a:t>本地登录时，终端设备采用串口与华为设备</a:t>
            </a:r>
            <a:r>
              <a:rPr lang="en-US" altLang="zh-CN" sz="1800" dirty="0">
                <a:sym typeface="Huawei Sans" panose="020C0503030203020204" pitchFamily="34" charset="0"/>
              </a:rPr>
              <a:t>Console</a:t>
            </a:r>
            <a:r>
              <a:rPr lang="zh-CN" altLang="en-US" sz="1800" dirty="0">
                <a:sym typeface="Huawei Sans" panose="020C0503030203020204" pitchFamily="34" charset="0"/>
              </a:rPr>
              <a:t>口连接，所以采用“</a:t>
            </a:r>
            <a:r>
              <a:rPr lang="en-US" altLang="zh-CN" sz="1800" b="1" dirty="0">
                <a:solidFill>
                  <a:srgbClr val="FF0000"/>
                </a:solidFill>
                <a:sym typeface="Huawei Sans" panose="020C0503030203020204" pitchFamily="34" charset="0"/>
              </a:rPr>
              <a:t>Serial</a:t>
            </a:r>
            <a:r>
              <a:rPr lang="zh-CN" altLang="en-US" sz="1800" dirty="0">
                <a:sym typeface="Huawei Sans" panose="020C0503030203020204" pitchFamily="34" charset="0"/>
              </a:rPr>
              <a:t>”连接类型，</a:t>
            </a:r>
            <a:r>
              <a:rPr lang="en-US" altLang="zh-CN" sz="1800" dirty="0">
                <a:sym typeface="Huawei Sans" panose="020C0503030203020204" pitchFamily="34" charset="0"/>
              </a:rPr>
              <a:t>COM</a:t>
            </a:r>
            <a:r>
              <a:rPr lang="zh-CN" altLang="en-US" sz="1800" dirty="0">
                <a:sym typeface="Huawei Sans" panose="020C0503030203020204" pitchFamily="34" charset="0"/>
              </a:rPr>
              <a:t>端口根据终端设备实际端口选取，速率固定为</a:t>
            </a:r>
            <a:r>
              <a:rPr lang="en-US" altLang="zh-CN" sz="1800" dirty="0">
                <a:solidFill>
                  <a:srgbClr val="FF0000"/>
                </a:solidFill>
                <a:sym typeface="Huawei Sans" panose="020C0503030203020204" pitchFamily="34" charset="0"/>
              </a:rPr>
              <a:t>9600</a:t>
            </a:r>
            <a:r>
              <a:rPr lang="zh-CN" altLang="en-US" sz="1800" dirty="0">
                <a:sym typeface="Huawei Sans" panose="020C0503030203020204" pitchFamily="34" charset="0"/>
              </a:rPr>
              <a:t>。</a:t>
            </a:r>
            <a:endParaRPr lang="en-US" altLang="zh-CN" sz="1800" dirty="0">
              <a:sym typeface="Huawei Sans" panose="020C0503030203020204" pitchFamily="34" charset="0"/>
            </a:endParaRPr>
          </a:p>
        </p:txBody>
      </p:sp>
    </p:spTree>
    <p:extLst>
      <p:ext uri="{BB962C8B-B14F-4D97-AF65-F5344CB8AC3E}">
        <p14:creationId xmlns:p14="http://schemas.microsoft.com/office/powerpoint/2010/main" val="239122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命令行方式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远程登录</a:t>
            </a:r>
          </a:p>
        </p:txBody>
      </p:sp>
      <p:sp>
        <p:nvSpPr>
          <p:cNvPr id="4" name="文本占位符 3"/>
          <p:cNvSpPr>
            <a:spLocks noGrp="1"/>
          </p:cNvSpPr>
          <p:nvPr>
            <p:ph type="body" sz="quarter" idx="10"/>
          </p:nvPr>
        </p:nvSpPr>
        <p:spPr>
          <a:xfrm>
            <a:off x="701700" y="1428003"/>
            <a:ext cx="4990887" cy="3232649"/>
          </a:xfr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indent="0" algn="l" defTabSz="914478">
              <a:lnSpc>
                <a:spcPts val="2600"/>
              </a:lnSpc>
              <a:spcBef>
                <a:spcPts val="0"/>
              </a:spcBef>
              <a:spcAft>
                <a:spcPts val="600"/>
              </a:spcAft>
              <a:buNone/>
            </a:pPr>
            <a:r>
              <a:rPr lang="zh-CN" altLang="en-US"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rPr>
              <a:t>远程登录允许终端远程登录到任何可以充当远程登录服务器的设备，对这些网络设备进行集中的管理和维护。远程登录方法包括：</a:t>
            </a:r>
            <a:r>
              <a:rPr lang="en-US" altLang="zh-CN" sz="1800" dirty="0">
                <a:solidFill>
                  <a:srgbClr val="FF0000"/>
                </a:solidFill>
                <a:latin typeface="Huawei Sans" panose="020C0503030203020204" pitchFamily="34" charset="0"/>
                <a:ea typeface="方正兰亭黑简体" panose="02000000000000000000" pitchFamily="2" charset="-122"/>
                <a:cs typeface="+mn-cs"/>
                <a:sym typeface="Huawei Sans" panose="020C0503030203020204" pitchFamily="34" charset="0"/>
              </a:rPr>
              <a:t>Telnet</a:t>
            </a:r>
            <a:r>
              <a:rPr lang="zh-CN" altLang="en-US" sz="1800" dirty="0">
                <a:solidFill>
                  <a:srgbClr val="FF0000"/>
                </a:solidFill>
                <a:latin typeface="Huawei Sans" panose="020C0503030203020204" pitchFamily="34" charset="0"/>
                <a:ea typeface="方正兰亭黑简体" panose="02000000000000000000" pitchFamily="2" charset="-122"/>
                <a:cs typeface="+mn-cs"/>
                <a:sym typeface="Huawei Sans" panose="020C0503030203020204" pitchFamily="34" charset="0"/>
              </a:rPr>
              <a:t>和</a:t>
            </a:r>
            <a:r>
              <a:rPr lang="en-US" altLang="zh-CN" sz="1800" dirty="0">
                <a:solidFill>
                  <a:srgbClr val="FF0000"/>
                </a:solidFill>
                <a:latin typeface="Huawei Sans" panose="020C0503030203020204" pitchFamily="34" charset="0"/>
                <a:ea typeface="方正兰亭黑简体" panose="02000000000000000000" pitchFamily="2" charset="-122"/>
                <a:cs typeface="+mn-cs"/>
                <a:sym typeface="Huawei Sans" panose="020C0503030203020204" pitchFamily="34" charset="0"/>
              </a:rPr>
              <a:t>SSH</a:t>
            </a:r>
            <a:r>
              <a:rPr lang="zh-CN" altLang="en-US"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rPr>
              <a:t>。</a:t>
            </a:r>
            <a:endParaRPr lang="en-US" altLang="zh-CN"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p>
            <a:pPr algn="l" defTabSz="914478">
              <a:lnSpc>
                <a:spcPts val="2600"/>
              </a:lnSpc>
              <a:spcBef>
                <a:spcPts val="0"/>
              </a:spcBef>
              <a:spcAft>
                <a:spcPts val="600"/>
              </a:spcAft>
            </a:pPr>
            <a:r>
              <a:rPr lang="zh-CN" altLang="en-US"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rPr>
              <a:t>如果通过</a:t>
            </a:r>
            <a:r>
              <a:rPr lang="en-US" altLang="zh-CN"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rPr>
              <a:t>SSH</a:t>
            </a:r>
            <a:r>
              <a:rPr lang="zh-CN" altLang="en-US"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rPr>
              <a:t>远程登录，连接类型为“</a:t>
            </a:r>
            <a:r>
              <a:rPr lang="en-US" altLang="zh-CN"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rPr>
              <a:t>SSH</a:t>
            </a:r>
            <a:r>
              <a:rPr lang="zh-CN" altLang="en-US"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rPr>
              <a:t>”，需要输入远程登录服务器的</a:t>
            </a:r>
            <a:r>
              <a:rPr lang="en-US" altLang="zh-CN"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rPr>
              <a:t>IP</a:t>
            </a:r>
            <a:r>
              <a:rPr lang="zh-CN" altLang="en-US"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rPr>
              <a:t>地址，端口号缺省为</a:t>
            </a:r>
            <a:r>
              <a:rPr lang="en-US" altLang="zh-CN" sz="1800" dirty="0">
                <a:solidFill>
                  <a:srgbClr val="FF0000"/>
                </a:solidFill>
                <a:latin typeface="Huawei Sans" panose="020C0503030203020204" pitchFamily="34" charset="0"/>
                <a:ea typeface="方正兰亭黑简体" panose="02000000000000000000" pitchFamily="2" charset="-122"/>
                <a:cs typeface="+mn-cs"/>
                <a:sym typeface="Huawei Sans" panose="020C0503030203020204" pitchFamily="34" charset="0"/>
              </a:rPr>
              <a:t>22</a:t>
            </a:r>
            <a:r>
              <a:rPr lang="zh-CN" altLang="en-US"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rPr>
              <a:t>。</a:t>
            </a:r>
            <a:endParaRPr lang="en-US" altLang="zh-CN"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p>
            <a:pPr algn="l" defTabSz="914478">
              <a:lnSpc>
                <a:spcPts val="2600"/>
              </a:lnSpc>
              <a:spcBef>
                <a:spcPts val="0"/>
              </a:spcBef>
              <a:spcAft>
                <a:spcPts val="600"/>
              </a:spcAft>
            </a:pPr>
            <a:r>
              <a:rPr lang="zh-CN" altLang="en-US" sz="18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如果通过</a:t>
            </a:r>
            <a:r>
              <a:rPr lang="en-US" altLang="zh-CN" sz="18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Telnet</a:t>
            </a:r>
            <a:r>
              <a:rPr lang="zh-CN" altLang="en-US" sz="18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远程登录，连接类型为“</a:t>
            </a:r>
            <a:r>
              <a:rPr lang="en-US" altLang="zh-CN" sz="18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Telnet</a:t>
            </a:r>
            <a:r>
              <a:rPr lang="zh-CN" altLang="en-US" sz="18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”，需要输入远程登录服务器的</a:t>
            </a:r>
            <a:r>
              <a:rPr lang="en-US" altLang="zh-CN" sz="18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8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地址，端口号缺省为</a:t>
            </a:r>
            <a:r>
              <a:rPr lang="en-US" altLang="zh-CN"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23</a:t>
            </a:r>
            <a:r>
              <a:rPr lang="zh-CN" altLang="en-US" sz="18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8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0" indent="0" algn="l" defTabSz="914478">
              <a:lnSpc>
                <a:spcPts val="2600"/>
              </a:lnSpc>
              <a:spcBef>
                <a:spcPts val="0"/>
              </a:spcBef>
              <a:spcAft>
                <a:spcPts val="600"/>
              </a:spcAft>
              <a:buNone/>
            </a:pPr>
            <a:endParaRPr lang="en-US" altLang="zh-CN"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p>
            <a:pPr marL="0" algn="l" defTabSz="914478">
              <a:lnSpc>
                <a:spcPts val="2600"/>
              </a:lnSpc>
              <a:spcBef>
                <a:spcPts val="0"/>
              </a:spcBef>
              <a:spcAft>
                <a:spcPts val="600"/>
              </a:spcAft>
            </a:pPr>
            <a:endParaRPr lang="en-US" altLang="zh-CN"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p>
            <a:pPr marL="0" algn="l" defTabSz="914478">
              <a:lnSpc>
                <a:spcPts val="2600"/>
              </a:lnSpc>
              <a:spcBef>
                <a:spcPts val="0"/>
              </a:spcBef>
              <a:spcAft>
                <a:spcPts val="600"/>
              </a:spcAft>
            </a:pPr>
            <a:endParaRPr lang="en-US" altLang="zh-CN"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p>
            <a:pPr marL="0" algn="l" defTabSz="914478">
              <a:lnSpc>
                <a:spcPts val="2600"/>
              </a:lnSpc>
              <a:spcBef>
                <a:spcPts val="0"/>
              </a:spcBef>
              <a:spcAft>
                <a:spcPts val="600"/>
              </a:spcAft>
            </a:pPr>
            <a:endParaRPr lang="zh-CN" altLang="en-US" sz="1800" dirty="0">
              <a:solidFill>
                <a:prstClr val="black"/>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338" y="1428003"/>
            <a:ext cx="4788000" cy="4780938"/>
          </a:xfrm>
          <a:prstGeom prst="rect">
            <a:avLst/>
          </a:prstGeom>
          <a:ln>
            <a:solidFill>
              <a:schemeClr val="bg1">
                <a:lumMod val="85000"/>
              </a:schemeClr>
            </a:solidFill>
          </a:ln>
        </p:spPr>
      </p:pic>
      <p:grpSp>
        <p:nvGrpSpPr>
          <p:cNvPr id="11" name="组合 10"/>
          <p:cNvGrpSpPr/>
          <p:nvPr/>
        </p:nvGrpSpPr>
        <p:grpSpPr>
          <a:xfrm>
            <a:off x="1594177" y="5223150"/>
            <a:ext cx="4000093" cy="575640"/>
            <a:chOff x="7447547" y="2744819"/>
            <a:chExt cx="4000093" cy="575640"/>
          </a:xfrm>
        </p:grpSpPr>
        <p:grpSp>
          <p:nvGrpSpPr>
            <p:cNvPr id="12" name="组合 11"/>
            <p:cNvGrpSpPr>
              <a:grpSpLocks noChangeAspect="1"/>
            </p:cNvGrpSpPr>
            <p:nvPr/>
          </p:nvGrpSpPr>
          <p:grpSpPr>
            <a:xfrm>
              <a:off x="7447547" y="2744819"/>
              <a:ext cx="4000093" cy="575640"/>
              <a:chOff x="7537270" y="2522832"/>
              <a:chExt cx="3076993" cy="442800"/>
            </a:xfrm>
          </p:grpSpPr>
          <p:pic>
            <p:nvPicPr>
              <p:cNvPr id="14" name="图片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537270" y="2522832"/>
                <a:ext cx="540000" cy="442800"/>
              </a:xfrm>
              <a:prstGeom prst="rect">
                <a:avLst/>
              </a:prstGeom>
            </p:spPr>
          </p:pic>
          <p:pic>
            <p:nvPicPr>
              <p:cNvPr id="15" name="图片 14" descr="PC.png"/>
              <p:cNvPicPr>
                <a:picLocks noChangeAspect="1"/>
              </p:cNvPicPr>
              <p:nvPr/>
            </p:nvPicPr>
            <p:blipFill>
              <a:blip r:embed="rId5" cstate="print"/>
              <a:stretch>
                <a:fillRect/>
              </a:stretch>
            </p:blipFill>
            <p:spPr>
              <a:xfrm>
                <a:off x="10075200" y="2537232"/>
                <a:ext cx="539063" cy="414000"/>
              </a:xfrm>
              <a:prstGeom prst="rect">
                <a:avLst/>
              </a:prstGeom>
            </p:spPr>
          </p:pic>
          <p:cxnSp>
            <p:nvCxnSpPr>
              <p:cNvPr id="16" name="直接连接符 15"/>
              <p:cNvCxnSpPr>
                <a:stCxn id="15" idx="1"/>
                <a:endCxn id="14" idx="3"/>
              </p:cNvCxnSpPr>
              <p:nvPr/>
            </p:nvCxnSpPr>
            <p:spPr>
              <a:xfrm flipH="1">
                <a:off x="8077270" y="2744232"/>
                <a:ext cx="1997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7278" y="2763539"/>
              <a:ext cx="1021848" cy="526407"/>
            </a:xfrm>
            <a:prstGeom prst="rect">
              <a:avLst/>
            </a:prstGeom>
          </p:spPr>
        </p:pic>
      </p:grpSp>
      <p:sp>
        <p:nvSpPr>
          <p:cNvPr id="2" name="文本框 1"/>
          <p:cNvSpPr txBox="1"/>
          <p:nvPr/>
        </p:nvSpPr>
        <p:spPr>
          <a:xfrm>
            <a:off x="1293665" y="5835798"/>
            <a:ext cx="1733265" cy="369332"/>
          </a:xfrm>
          <a:prstGeom prst="rect">
            <a:avLst/>
          </a:prstGeom>
          <a:noFill/>
        </p:spPr>
        <p:txBody>
          <a:bodyPr wrap="squar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192.168.10.1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14585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命令行界面 </a:t>
            </a:r>
          </a:p>
        </p:txBody>
      </p:sp>
      <p:sp>
        <p:nvSpPr>
          <p:cNvPr id="11" name="文本占位符 10"/>
          <p:cNvSpPr>
            <a:spLocks noGrp="1"/>
          </p:cNvSpPr>
          <p:nvPr>
            <p:ph type="body" sz="quarter" idx="10"/>
          </p:nvPr>
        </p:nvSpPr>
        <p:spPr>
          <a:xfrm>
            <a:off x="468317" y="1233488"/>
            <a:ext cx="11276183" cy="1408907"/>
          </a:xfrm>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登录成功后即进入命令行界面</a:t>
            </a:r>
            <a:r>
              <a:rPr lang="en-US" altLang="zh-CN"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CLI</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Command Line Interface</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命令行界面是工程师与网络设备进行交互的常用工具。</a:t>
            </a:r>
          </a:p>
          <a:p>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9" name="组合 68"/>
          <p:cNvGrpSpPr/>
          <p:nvPr/>
        </p:nvGrpSpPr>
        <p:grpSpPr>
          <a:xfrm>
            <a:off x="6700627" y="3174938"/>
            <a:ext cx="5088151" cy="2948373"/>
            <a:chOff x="4323730" y="1233488"/>
            <a:chExt cx="7657637" cy="5155203"/>
          </a:xfrm>
        </p:grpSpPr>
        <p:grpSp>
          <p:nvGrpSpPr>
            <p:cNvPr id="70" name="组合 69"/>
            <p:cNvGrpSpPr/>
            <p:nvPr/>
          </p:nvGrpSpPr>
          <p:grpSpPr>
            <a:xfrm>
              <a:off x="4323730" y="1233488"/>
              <a:ext cx="7422183" cy="5155203"/>
              <a:chOff x="4323730" y="1233488"/>
              <a:chExt cx="7422183" cy="5155203"/>
            </a:xfrm>
          </p:grpSpPr>
          <p:cxnSp>
            <p:nvCxnSpPr>
              <p:cNvPr id="73" name="直接连接符 72"/>
              <p:cNvCxnSpPr/>
              <p:nvPr/>
            </p:nvCxnSpPr>
            <p:spPr bwMode="auto">
              <a:xfrm flipH="1">
                <a:off x="5628546" y="5470714"/>
                <a:ext cx="5171763"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74" name="图片 73" descr="Console线缆.png"/>
              <p:cNvPicPr>
                <a:picLocks noChangeAspect="1"/>
              </p:cNvPicPr>
              <p:nvPr/>
            </p:nvPicPr>
            <p:blipFill>
              <a:blip r:embed="rId3" cstate="print">
                <a:clrChange>
                  <a:clrFrom>
                    <a:srgbClr val="FFFFFF"/>
                  </a:clrFrom>
                  <a:clrTo>
                    <a:srgbClr val="FFFFFF">
                      <a:alpha val="0"/>
                    </a:srgbClr>
                  </a:clrTo>
                </a:clrChange>
              </a:blip>
              <a:stretch>
                <a:fillRect/>
              </a:stretch>
            </p:blipFill>
            <p:spPr>
              <a:xfrm>
                <a:off x="5998556" y="2746555"/>
                <a:ext cx="4253087" cy="1513067"/>
              </a:xfrm>
              <a:prstGeom prst="rect">
                <a:avLst/>
              </a:prstGeom>
            </p:spPr>
          </p:pic>
          <p:sp>
            <p:nvSpPr>
              <p:cNvPr id="75" name="Text Box 4"/>
              <p:cNvSpPr txBox="1">
                <a:spLocks noChangeArrowheads="1"/>
              </p:cNvSpPr>
              <p:nvPr/>
            </p:nvSpPr>
            <p:spPr bwMode="auto">
              <a:xfrm>
                <a:off x="4323730" y="6065804"/>
                <a:ext cx="1520420" cy="322887"/>
              </a:xfrm>
              <a:prstGeom prst="rect">
                <a:avLst/>
              </a:prstGeom>
              <a:noFill/>
              <a:ln w="9525" algn="ctr">
                <a:noFill/>
                <a:miter lim="800000"/>
                <a:headEnd/>
                <a:tailEnd/>
              </a:ln>
            </p:spPr>
            <p:txBody>
              <a:bodyPr wrap="square" lIns="0" tIns="0" rIns="0" bIns="0" anchor="ctr" anchorCtr="1">
                <a:spAutoFit/>
              </a:bodyPr>
              <a:lstStyle/>
              <a:p>
                <a:pPr algn="l" eaLnBrk="1" hangingPunct="1">
                  <a:spcBef>
                    <a:spcPct val="50000"/>
                  </a:spcBef>
                </a:pPr>
                <a:r>
                  <a:rPr lang="en-US" altLang="zh-CN" sz="12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PC</a:t>
                </a:r>
              </a:p>
            </p:txBody>
          </p:sp>
          <p:sp>
            <p:nvSpPr>
              <p:cNvPr id="76" name="Text Box 4"/>
              <p:cNvSpPr txBox="1">
                <a:spLocks noChangeArrowheads="1"/>
              </p:cNvSpPr>
              <p:nvPr/>
            </p:nvSpPr>
            <p:spPr bwMode="auto">
              <a:xfrm>
                <a:off x="7740665" y="4542288"/>
                <a:ext cx="1795980" cy="430515"/>
              </a:xfrm>
              <a:prstGeom prst="rect">
                <a:avLst/>
              </a:prstGeom>
              <a:noFill/>
              <a:ln w="9525" algn="ctr">
                <a:noFill/>
                <a:miter lim="800000"/>
                <a:headEnd/>
                <a:tailEnd/>
              </a:ln>
            </p:spPr>
            <p:txBody>
              <a:bodyPr wrap="square" lIns="0" tIns="0" rIns="0" bIns="0" anchor="ctr" anchorCtr="1">
                <a:spAutoFit/>
              </a:bodyPr>
              <a:lstStyle/>
              <a:p>
                <a:pPr algn="l" eaLnBrk="1" hangingPunct="1">
                  <a:spcBef>
                    <a:spcPct val="50000"/>
                  </a:spcBef>
                </a:pPr>
                <a:r>
                  <a:rPr lang="en-US" altLang="zh-CN" sz="1600" b="1" dirty="0">
                    <a:solidFill>
                      <a:srgbClr val="EC706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Console</a:t>
                </a:r>
                <a:r>
                  <a:rPr lang="zh-CN" altLang="en-US" sz="1600" b="1" dirty="0">
                    <a:solidFill>
                      <a:srgbClr val="EC706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线缆</a:t>
                </a:r>
                <a:endParaRPr lang="en-US" altLang="zh-CN" sz="1600" b="1" dirty="0">
                  <a:solidFill>
                    <a:srgbClr val="EC706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77" name="Text Box 4"/>
              <p:cNvSpPr txBox="1">
                <a:spLocks noChangeArrowheads="1"/>
              </p:cNvSpPr>
              <p:nvPr/>
            </p:nvSpPr>
            <p:spPr bwMode="auto">
              <a:xfrm>
                <a:off x="7818163" y="2155460"/>
                <a:ext cx="1292357" cy="322887"/>
              </a:xfrm>
              <a:prstGeom prst="rect">
                <a:avLst/>
              </a:prstGeom>
              <a:noFill/>
              <a:ln w="9525" algn="ctr">
                <a:noFill/>
                <a:miter lim="800000"/>
                <a:headEnd/>
                <a:tailEnd/>
              </a:ln>
            </p:spPr>
            <p:txBody>
              <a:bodyPr wrap="square" lIns="0" tIns="0" rIns="0" bIns="0" anchor="ctr" anchorCtr="1">
                <a:spAutoFit/>
              </a:bodyPr>
              <a:lstStyle/>
              <a:p>
                <a:pPr algn="l" eaLnBrk="1" hangingPunct="1">
                  <a:spcBef>
                    <a:spcPct val="50000"/>
                  </a:spcBef>
                </a:pPr>
                <a:r>
                  <a:rPr lang="en-US" altLang="zh-CN" sz="12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AR2220</a:t>
                </a:r>
              </a:p>
            </p:txBody>
          </p:sp>
          <p:pic>
            <p:nvPicPr>
              <p:cNvPr id="78" name="Picture 151" descr="E:\backup\AR\AR产品营销资料\ARx2系列\产品图片\20110330\2220-Z.png"/>
              <p:cNvPicPr>
                <a:picLocks noChangeAspect="1" noChangeArrowheads="1"/>
              </p:cNvPicPr>
              <p:nvPr/>
            </p:nvPicPr>
            <p:blipFill>
              <a:blip r:embed="rId4" cstate="print"/>
              <a:srcRect/>
              <a:stretch>
                <a:fillRect/>
              </a:stretch>
            </p:blipFill>
            <p:spPr bwMode="auto">
              <a:xfrm>
                <a:off x="5043394" y="1233488"/>
                <a:ext cx="6702519" cy="895054"/>
              </a:xfrm>
              <a:prstGeom prst="rect">
                <a:avLst/>
              </a:prstGeom>
              <a:noFill/>
            </p:spPr>
          </p:pic>
          <p:cxnSp>
            <p:nvCxnSpPr>
              <p:cNvPr id="79" name="直接连接符 78"/>
              <p:cNvCxnSpPr/>
              <p:nvPr/>
            </p:nvCxnSpPr>
            <p:spPr bwMode="auto">
              <a:xfrm>
                <a:off x="10782981" y="2000677"/>
                <a:ext cx="17328" cy="3470037"/>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80" name="图片 79" descr="PC.png"/>
              <p:cNvPicPr>
                <a:picLocks noChangeAspect="1"/>
              </p:cNvPicPr>
              <p:nvPr/>
            </p:nvPicPr>
            <p:blipFill>
              <a:blip r:embed="rId5" cstate="print"/>
              <a:stretch>
                <a:fillRect/>
              </a:stretch>
            </p:blipFill>
            <p:spPr>
              <a:xfrm>
                <a:off x="4502114" y="4998410"/>
                <a:ext cx="1126432" cy="974355"/>
              </a:xfrm>
              <a:prstGeom prst="rect">
                <a:avLst/>
              </a:prstGeom>
            </p:spPr>
          </p:pic>
        </p:grpSp>
        <p:sp>
          <p:nvSpPr>
            <p:cNvPr id="71" name="TextBox 11"/>
            <p:cNvSpPr txBox="1">
              <a:spLocks noChangeArrowheads="1"/>
            </p:cNvSpPr>
            <p:nvPr/>
          </p:nvSpPr>
          <p:spPr bwMode="auto">
            <a:xfrm>
              <a:off x="10733617" y="2128542"/>
              <a:ext cx="1247750" cy="45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1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Console</a:t>
              </a:r>
              <a:r>
                <a:rPr lang="zh-CN" altLang="en-US" sz="11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口</a:t>
              </a:r>
            </a:p>
          </p:txBody>
        </p:sp>
        <p:sp>
          <p:nvSpPr>
            <p:cNvPr id="72" name="TextBox 12"/>
            <p:cNvSpPr txBox="1">
              <a:spLocks noChangeArrowheads="1"/>
            </p:cNvSpPr>
            <p:nvPr/>
          </p:nvSpPr>
          <p:spPr bwMode="auto">
            <a:xfrm>
              <a:off x="5506162" y="5496078"/>
              <a:ext cx="984787" cy="45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1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COM</a:t>
              </a:r>
              <a:r>
                <a:rPr lang="zh-CN" altLang="en-US" sz="11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口</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875" y="2444982"/>
            <a:ext cx="5216094" cy="3709521"/>
          </a:xfrm>
          <a:prstGeom prst="rect">
            <a:avLst/>
          </a:prstGeom>
        </p:spPr>
      </p:pic>
      <p:sp>
        <p:nvSpPr>
          <p:cNvPr id="18" name="梯形 2"/>
          <p:cNvSpPr/>
          <p:nvPr/>
        </p:nvSpPr>
        <p:spPr>
          <a:xfrm rot="16200000" flipV="1">
            <a:off x="4610456" y="3966580"/>
            <a:ext cx="3441206" cy="957708"/>
          </a:xfrm>
          <a:custGeom>
            <a:avLst/>
            <a:gdLst>
              <a:gd name="connsiteX0" fmla="*/ 0 w 6840000"/>
              <a:gd name="connsiteY0" fmla="*/ 726886 h 726886"/>
              <a:gd name="connsiteX1" fmla="*/ 1804458 w 6840000"/>
              <a:gd name="connsiteY1" fmla="*/ 0 h 726886"/>
              <a:gd name="connsiteX2" fmla="*/ 5035542 w 6840000"/>
              <a:gd name="connsiteY2" fmla="*/ 0 h 726886"/>
              <a:gd name="connsiteX3" fmla="*/ 6840000 w 6840000"/>
              <a:gd name="connsiteY3" fmla="*/ 726886 h 726886"/>
              <a:gd name="connsiteX4" fmla="*/ 0 w 6840000"/>
              <a:gd name="connsiteY4" fmla="*/ 726886 h 726886"/>
              <a:gd name="connsiteX0" fmla="*/ 0 w 6840000"/>
              <a:gd name="connsiteY0" fmla="*/ 734506 h 734506"/>
              <a:gd name="connsiteX1" fmla="*/ 1804458 w 6840000"/>
              <a:gd name="connsiteY1" fmla="*/ 7620 h 734506"/>
              <a:gd name="connsiteX2" fmla="*/ 2901942 w 6840000"/>
              <a:gd name="connsiteY2" fmla="*/ 0 h 734506"/>
              <a:gd name="connsiteX3" fmla="*/ 6840000 w 6840000"/>
              <a:gd name="connsiteY3" fmla="*/ 734506 h 734506"/>
              <a:gd name="connsiteX4" fmla="*/ 0 w 6840000"/>
              <a:gd name="connsiteY4" fmla="*/ 734506 h 734506"/>
              <a:gd name="connsiteX0" fmla="*/ 0 w 6840000"/>
              <a:gd name="connsiteY0" fmla="*/ 726886 h 726886"/>
              <a:gd name="connsiteX1" fmla="*/ 1804458 w 6840000"/>
              <a:gd name="connsiteY1" fmla="*/ 0 h 726886"/>
              <a:gd name="connsiteX2" fmla="*/ 2553261 w 6840000"/>
              <a:gd name="connsiteY2" fmla="*/ 1356 h 726886"/>
              <a:gd name="connsiteX3" fmla="*/ 6840000 w 6840000"/>
              <a:gd name="connsiteY3" fmla="*/ 726886 h 726886"/>
              <a:gd name="connsiteX4" fmla="*/ 0 w 6840000"/>
              <a:gd name="connsiteY4" fmla="*/ 726886 h 726886"/>
              <a:gd name="connsiteX0" fmla="*/ 0 w 6840000"/>
              <a:gd name="connsiteY0" fmla="*/ 726886 h 726886"/>
              <a:gd name="connsiteX1" fmla="*/ 2130642 w 6840000"/>
              <a:gd name="connsiteY1" fmla="*/ 0 h 726886"/>
              <a:gd name="connsiteX2" fmla="*/ 2553261 w 6840000"/>
              <a:gd name="connsiteY2" fmla="*/ 1356 h 726886"/>
              <a:gd name="connsiteX3" fmla="*/ 6840000 w 6840000"/>
              <a:gd name="connsiteY3" fmla="*/ 726886 h 726886"/>
              <a:gd name="connsiteX4" fmla="*/ 0 w 6840000"/>
              <a:gd name="connsiteY4" fmla="*/ 726886 h 726886"/>
              <a:gd name="connsiteX0" fmla="*/ 0 w 5096598"/>
              <a:gd name="connsiteY0" fmla="*/ 789720 h 789720"/>
              <a:gd name="connsiteX1" fmla="*/ 387240 w 5096598"/>
              <a:gd name="connsiteY1" fmla="*/ 0 h 789720"/>
              <a:gd name="connsiteX2" fmla="*/ 809859 w 5096598"/>
              <a:gd name="connsiteY2" fmla="*/ 1356 h 789720"/>
              <a:gd name="connsiteX3" fmla="*/ 5096598 w 5096598"/>
              <a:gd name="connsiteY3" fmla="*/ 726886 h 789720"/>
              <a:gd name="connsiteX4" fmla="*/ 0 w 5096598"/>
              <a:gd name="connsiteY4" fmla="*/ 789720 h 789720"/>
              <a:gd name="connsiteX0" fmla="*/ 0 w 3555655"/>
              <a:gd name="connsiteY0" fmla="*/ 789720 h 789720"/>
              <a:gd name="connsiteX1" fmla="*/ 387240 w 3555655"/>
              <a:gd name="connsiteY1" fmla="*/ 0 h 789720"/>
              <a:gd name="connsiteX2" fmla="*/ 809859 w 3555655"/>
              <a:gd name="connsiteY2" fmla="*/ 1356 h 789720"/>
              <a:gd name="connsiteX3" fmla="*/ 3555655 w 3555655"/>
              <a:gd name="connsiteY3" fmla="*/ 780747 h 789720"/>
              <a:gd name="connsiteX4" fmla="*/ 0 w 3555655"/>
              <a:gd name="connsiteY4" fmla="*/ 789720 h 78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5655" h="789720">
                <a:moveTo>
                  <a:pt x="0" y="789720"/>
                </a:moveTo>
                <a:lnTo>
                  <a:pt x="387240" y="0"/>
                </a:lnTo>
                <a:lnTo>
                  <a:pt x="809859" y="1356"/>
                </a:lnTo>
                <a:lnTo>
                  <a:pt x="3555655" y="780747"/>
                </a:lnTo>
                <a:lnTo>
                  <a:pt x="0" y="789720"/>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15731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基础</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命令行基础</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buFont typeface="微软雅黑" panose="020B0503020204020204" pitchFamily="34" charset="-122"/>
              <a:buChar char="▪"/>
            </a:pPr>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熟悉命令行</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buFont typeface="微软雅黑" panose="020B0503020204020204" pitchFamily="34" charset="-122"/>
              <a:buChar char="▫"/>
            </a:pPr>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基本配置命令</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lvl="1">
              <a:buFont typeface="微软雅黑" panose="020B0503020204020204" pitchFamily="34" charset="-122"/>
              <a:buChar char="▫"/>
            </a:pPr>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案例分析</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marL="403039" lvl="1" indent="0">
              <a:buNone/>
            </a:pP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marL="0" indent="0">
              <a:buNone/>
            </a:pPr>
            <a:endPar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47753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sz="quarter"/>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华为</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系统基础</a:t>
            </a:r>
          </a:p>
        </p:txBody>
      </p:sp>
      <p:sp>
        <p:nvSpPr>
          <p:cNvPr id="5" name="文本占位符 4"/>
          <p:cNvSpPr>
            <a:spLocks noGrp="1"/>
          </p:cNvSpPr>
          <p:nvPr>
            <p:ph type="body" sz="quarter" idx="10"/>
          </p:nvPr>
        </p:nvSpPr>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53850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基本命令结构</a:t>
            </a:r>
          </a:p>
        </p:txBody>
      </p:sp>
      <p:sp>
        <p:nvSpPr>
          <p:cNvPr id="33" name="文本占位符 32"/>
          <p:cNvSpPr>
            <a:spLocks noGrp="1"/>
          </p:cNvSpPr>
          <p:nvPr>
            <p:ph type="body" sz="quarter" idx="10"/>
          </p:nvPr>
        </p:nvSpPr>
        <p:spPr>
          <a:xfrm>
            <a:off x="468317" y="1233489"/>
            <a:ext cx="11276183" cy="1014942"/>
          </a:xfrm>
        </p:spPr>
        <p:txBody>
          <a:bodyPr/>
          <a:lstStyle/>
          <a:p>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华为提供的命令按照一定的格式设计，用户可以</a:t>
            </a:r>
            <a:r>
              <a:rPr lang="zh-CN" altLang="en-US" sz="20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通过命令行</a:t>
            </a:r>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界面输入命令，由命令行界面对命令进行解析，实现用户对路由器的配置和管理。</a:t>
            </a:r>
          </a:p>
        </p:txBody>
      </p:sp>
      <p:sp>
        <p:nvSpPr>
          <p:cNvPr id="32" name="文本框 31"/>
          <p:cNvSpPr txBox="1"/>
          <p:nvPr/>
        </p:nvSpPr>
        <p:spPr>
          <a:xfrm>
            <a:off x="557809" y="3672100"/>
            <a:ext cx="11188104" cy="830997"/>
          </a:xfrm>
          <a:prstGeom prst="rect">
            <a:avLst/>
          </a:prstGeom>
          <a:noFill/>
        </p:spPr>
        <p:txBody>
          <a:bodyPr wrap="square" rtlCol="0">
            <a:spAutoFit/>
          </a:bodyPr>
          <a:lstStyle/>
          <a:p>
            <a:pPr marL="285750" indent="-285750">
              <a:buFont typeface="Arial" panose="020B0604020202020204" pitchFamily="34" charset="0"/>
              <a:buChar char="•"/>
            </a:pPr>
            <a:r>
              <a:rPr lang="zh-CN" altLang="zh-CN" sz="1600" b="1" dirty="0">
                <a:latin typeface="Huawei Sans" panose="020C0503030203020204" pitchFamily="34" charset="0"/>
                <a:ea typeface="方正兰亭黑简体" panose="02000000000000000000" pitchFamily="2" charset="-122"/>
                <a:sym typeface="Huawei Sans" panose="020C0503030203020204" pitchFamily="34" charset="0"/>
              </a:rPr>
              <a:t>命令字</a:t>
            </a:r>
            <a:r>
              <a:rPr lang="zh-CN" altLang="zh-CN" sz="1600" dirty="0">
                <a:latin typeface="Huawei Sans" panose="020C0503030203020204" pitchFamily="34" charset="0"/>
                <a:ea typeface="方正兰亭黑简体" panose="02000000000000000000" pitchFamily="2" charset="-122"/>
                <a:sym typeface="Huawei Sans" panose="020C0503030203020204" pitchFamily="34" charset="0"/>
              </a:rPr>
              <a:t>：规定了系统应该执行的功能</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，如</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display</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（查询设备状态），</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reboot</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（重启设备）等命令字。</a:t>
            </a:r>
            <a:endParaRPr lang="zh-CN"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buFont typeface="Arial" panose="020B0604020202020204" pitchFamily="34" charset="0"/>
              <a:buChar char="•"/>
            </a:pPr>
            <a:r>
              <a:rPr lang="zh-CN" altLang="zh-CN" sz="1600" b="1" dirty="0">
                <a:latin typeface="Huawei Sans" panose="020C0503030203020204" pitchFamily="34" charset="0"/>
                <a:ea typeface="方正兰亭黑简体" panose="02000000000000000000" pitchFamily="2" charset="-122"/>
                <a:sym typeface="Huawei Sans" panose="020C0503030203020204" pitchFamily="34" charset="0"/>
              </a:rPr>
              <a:t>关键字</a:t>
            </a:r>
            <a:r>
              <a:rPr lang="zh-CN" altLang="zh-CN" sz="1600" dirty="0">
                <a:latin typeface="Huawei Sans" panose="020C0503030203020204" pitchFamily="34" charset="0"/>
                <a:ea typeface="方正兰亭黑简体" panose="02000000000000000000" pitchFamily="2" charset="-122"/>
                <a:sym typeface="Huawei Sans" panose="020C0503030203020204" pitchFamily="34" charset="0"/>
              </a:rPr>
              <a:t>：特殊的字符构成，用于进一步约束命令，是对命令的拓展，也可用于表达命令构成逻辑而增设的补充字符串。</a:t>
            </a:r>
          </a:p>
          <a:p>
            <a:pPr marL="285750" indent="-285750">
              <a:buFont typeface="Arial" panose="020B0604020202020204" pitchFamily="34" charset="0"/>
              <a:buChar char="•"/>
            </a:pPr>
            <a:r>
              <a:rPr lang="zh-CN" altLang="zh-CN" sz="1600" b="1" dirty="0">
                <a:latin typeface="Huawei Sans" panose="020C0503030203020204" pitchFamily="34" charset="0"/>
                <a:ea typeface="方正兰亭黑简体" panose="02000000000000000000" pitchFamily="2" charset="-122"/>
                <a:sym typeface="Huawei Sans" panose="020C0503030203020204" pitchFamily="34" charset="0"/>
              </a:rPr>
              <a:t>参数列表</a:t>
            </a:r>
            <a:r>
              <a:rPr lang="zh-CN" altLang="zh-CN" sz="1600" dirty="0">
                <a:latin typeface="Huawei Sans" panose="020C0503030203020204" pitchFamily="34" charset="0"/>
                <a:ea typeface="方正兰亭黑简体" panose="02000000000000000000" pitchFamily="2" charset="-122"/>
                <a:sym typeface="Huawei Sans" panose="020C0503030203020204" pitchFamily="34" charset="0"/>
              </a:rPr>
              <a:t>：是对命令执行功能的进一步约束。包括一对或多对参数名和参数值。</a:t>
            </a:r>
          </a:p>
        </p:txBody>
      </p:sp>
      <p:sp>
        <p:nvSpPr>
          <p:cNvPr id="14" name="Rectangle 13"/>
          <p:cNvSpPr>
            <a:spLocks noChangeArrowheads="1"/>
          </p:cNvSpPr>
          <p:nvPr/>
        </p:nvSpPr>
        <p:spPr bwMode="auto">
          <a:xfrm>
            <a:off x="5522875" y="2293020"/>
            <a:ext cx="3252367" cy="1161379"/>
          </a:xfrm>
          <a:prstGeom prst="rect">
            <a:avLst/>
          </a:prstGeom>
          <a:solidFill>
            <a:srgbClr val="FFFFCC"/>
          </a:solidFill>
          <a:ln w="12700" cap="flat" cmpd="sng" algn="ctr">
            <a:solidFill>
              <a:srgbClr val="FFD17D"/>
            </a:solidFill>
            <a:prstDash val="solid"/>
            <a:miter lim="800000"/>
          </a:ln>
          <a:effectLst/>
        </p:spPr>
        <p:txBody>
          <a:bodyPr rtlCol="0" anchor="ctr"/>
          <a:lstStyle/>
          <a:p>
            <a:pPr defTabSz="914400">
              <a:lnSpc>
                <a:spcPts val="2200"/>
              </a:lnSpc>
            </a:pPr>
            <a:endParaRPr lang="zh-CN" altLang="en-US" sz="1400" kern="0">
              <a:latin typeface="Huawei Sans"/>
              <a:ea typeface="方正兰亭黑简体"/>
              <a:sym typeface="Huawei Sans" panose="020C0503030203020204" pitchFamily="34" charset="0"/>
            </a:endParaRPr>
          </a:p>
        </p:txBody>
      </p:sp>
      <p:sp>
        <p:nvSpPr>
          <p:cNvPr id="16" name="矩形 15"/>
          <p:cNvSpPr/>
          <p:nvPr/>
        </p:nvSpPr>
        <p:spPr bwMode="auto">
          <a:xfrm>
            <a:off x="2199703" y="2488483"/>
            <a:ext cx="1047496" cy="293195"/>
          </a:xfrm>
          <a:prstGeom prst="rect">
            <a:avLst/>
          </a:prstGeom>
          <a:noFill/>
          <a:ln w="9525">
            <a:solidFill>
              <a:schemeClr val="tx1"/>
            </a:solidFill>
          </a:ln>
          <a:effectLst/>
        </p:spPr>
        <p:txBody>
          <a:bodyPr vert="horz" wrap="square" lIns="36000" tIns="36000" rIns="36000" bIns="36000" numCol="1" rtlCol="0" anchor="ctr" anchorCtr="1"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命令字</a:t>
            </a:r>
          </a:p>
        </p:txBody>
      </p:sp>
      <p:sp>
        <p:nvSpPr>
          <p:cNvPr id="17" name="矩形 16"/>
          <p:cNvSpPr/>
          <p:nvPr/>
        </p:nvSpPr>
        <p:spPr bwMode="auto">
          <a:xfrm>
            <a:off x="7345466" y="3036363"/>
            <a:ext cx="1047496" cy="293195"/>
          </a:xfrm>
          <a:prstGeom prst="rect">
            <a:avLst/>
          </a:prstGeom>
          <a:noFill/>
          <a:ln w="12700">
            <a:solidFill>
              <a:srgbClr val="EC7061"/>
            </a:solidFill>
            <a:prstDash val="dash"/>
          </a:ln>
          <a:effectLst/>
        </p:spPr>
        <p:txBody>
          <a:bodyPr vert="horz" wrap="square" lIns="36000" tIns="36000" rIns="36000" bIns="36000" numCol="1" rtlCol="0" anchor="ctr" anchorCtr="1"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参数值</a:t>
            </a:r>
          </a:p>
        </p:txBody>
      </p:sp>
      <p:sp>
        <p:nvSpPr>
          <p:cNvPr id="18" name="矩形 17"/>
          <p:cNvSpPr/>
          <p:nvPr/>
        </p:nvSpPr>
        <p:spPr bwMode="auto">
          <a:xfrm>
            <a:off x="3774688" y="3040634"/>
            <a:ext cx="1047496" cy="293195"/>
          </a:xfrm>
          <a:prstGeom prst="rect">
            <a:avLst/>
          </a:prstGeom>
          <a:solidFill>
            <a:schemeClr val="bg1"/>
          </a:solidFill>
          <a:ln w="12700">
            <a:solidFill>
              <a:srgbClr val="99DFF9"/>
            </a:solidFill>
            <a:prstDash val="sysDash"/>
          </a:ln>
          <a:effectLst/>
        </p:spPr>
        <p:txBody>
          <a:bodyPr vert="horz" wrap="square" lIns="36000" tIns="36000" rIns="36000" bIns="36000" numCol="1" rtlCol="0" anchor="ctr" anchorCtr="1"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关键字</a:t>
            </a:r>
          </a:p>
        </p:txBody>
      </p:sp>
      <p:sp>
        <p:nvSpPr>
          <p:cNvPr id="19" name="矩形 18"/>
          <p:cNvSpPr/>
          <p:nvPr/>
        </p:nvSpPr>
        <p:spPr bwMode="auto">
          <a:xfrm>
            <a:off x="5959851" y="3042360"/>
            <a:ext cx="1047496" cy="293195"/>
          </a:xfrm>
          <a:prstGeom prst="rect">
            <a:avLst/>
          </a:prstGeom>
          <a:noFill/>
          <a:ln w="12700">
            <a:solidFill>
              <a:srgbClr val="EC7061"/>
            </a:solidFill>
            <a:prstDash val="dash"/>
          </a:ln>
          <a:effectLst/>
        </p:spPr>
        <p:txBody>
          <a:bodyPr vert="horz" wrap="square" lIns="36000" tIns="36000" rIns="36000" bIns="36000" numCol="1" rtlCol="0" anchor="ctr" anchorCtr="1"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参数名</a:t>
            </a:r>
          </a:p>
        </p:txBody>
      </p:sp>
      <p:sp>
        <p:nvSpPr>
          <p:cNvPr id="24" name="矩形 23"/>
          <p:cNvSpPr/>
          <p:nvPr/>
        </p:nvSpPr>
        <p:spPr bwMode="auto">
          <a:xfrm>
            <a:off x="5174229" y="2610314"/>
            <a:ext cx="83134" cy="62051"/>
          </a:xfrm>
          <a:prstGeom prst="rect">
            <a:avLst/>
          </a:prstGeom>
          <a:noFill/>
          <a:ln>
            <a:noFill/>
          </a:ln>
          <a:effectLst/>
        </p:spPr>
        <p:txBody>
          <a:bodyPr vert="horz" wrap="square" lIns="91440" tIns="45720" rIns="91440" bIns="45720"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44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6" name="肘形连接符 25"/>
          <p:cNvCxnSpPr>
            <a:endCxn id="19" idx="1"/>
          </p:cNvCxnSpPr>
          <p:nvPr/>
        </p:nvCxnSpPr>
        <p:spPr bwMode="auto">
          <a:xfrm>
            <a:off x="5231236" y="2641340"/>
            <a:ext cx="728615" cy="547618"/>
          </a:xfrm>
          <a:prstGeom prst="bentConnector3">
            <a:avLst>
              <a:gd name="adj1" fmla="val 50000"/>
            </a:avLst>
          </a:prstGeom>
          <a:ln w="19050">
            <a:solidFill>
              <a:schemeClr val="dk1"/>
            </a:solidFill>
            <a:tailEnd type="arrow"/>
          </a:ln>
        </p:spPr>
        <p:style>
          <a:lnRef idx="1">
            <a:schemeClr val="dk1"/>
          </a:lnRef>
          <a:fillRef idx="0">
            <a:schemeClr val="dk1"/>
          </a:fillRef>
          <a:effectRef idx="0">
            <a:schemeClr val="dk1"/>
          </a:effectRef>
          <a:fontRef idx="minor">
            <a:schemeClr val="tx1"/>
          </a:fontRef>
        </p:style>
      </p:cxnSp>
      <p:cxnSp>
        <p:nvCxnSpPr>
          <p:cNvPr id="27" name="直接箭头连接符 26"/>
          <p:cNvCxnSpPr>
            <a:stCxn id="19" idx="3"/>
            <a:endCxn id="17" idx="1"/>
          </p:cNvCxnSpPr>
          <p:nvPr/>
        </p:nvCxnSpPr>
        <p:spPr bwMode="auto">
          <a:xfrm flipV="1">
            <a:off x="7007347" y="3182961"/>
            <a:ext cx="338119" cy="599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8" name="肘形连接符 27"/>
          <p:cNvCxnSpPr/>
          <p:nvPr/>
        </p:nvCxnSpPr>
        <p:spPr bwMode="auto">
          <a:xfrm flipV="1">
            <a:off x="8414515" y="2637796"/>
            <a:ext cx="620006" cy="562156"/>
          </a:xfrm>
          <a:prstGeom prst="bentConnector3">
            <a:avLst>
              <a:gd name="adj1" fmla="val 50000"/>
            </a:avLst>
          </a:prstGeom>
          <a:ln w="19050">
            <a:tailEnd type="arrow"/>
          </a:ln>
        </p:spPr>
        <p:style>
          <a:lnRef idx="1">
            <a:schemeClr val="dk1"/>
          </a:lnRef>
          <a:fillRef idx="0">
            <a:schemeClr val="dk1"/>
          </a:fillRef>
          <a:effectRef idx="0">
            <a:schemeClr val="dk1"/>
          </a:effectRef>
          <a:fontRef idx="minor">
            <a:schemeClr val="tx1"/>
          </a:fontRef>
        </p:style>
      </p:cxnSp>
      <p:sp>
        <p:nvSpPr>
          <p:cNvPr id="30" name="矩形 29"/>
          <p:cNvSpPr/>
          <p:nvPr/>
        </p:nvSpPr>
        <p:spPr>
          <a:xfrm>
            <a:off x="6614536" y="2266070"/>
            <a:ext cx="1107996" cy="369332"/>
          </a:xfrm>
          <a:prstGeom prst="rect">
            <a:avLst/>
          </a:prstGeom>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参数列表</a:t>
            </a:r>
          </a:p>
        </p:txBody>
      </p:sp>
      <p:cxnSp>
        <p:nvCxnSpPr>
          <p:cNvPr id="6" name="直接连接符 5"/>
          <p:cNvCxnSpPr>
            <a:stCxn id="16" idx="3"/>
          </p:cNvCxnSpPr>
          <p:nvPr/>
        </p:nvCxnSpPr>
        <p:spPr>
          <a:xfrm>
            <a:off x="3247199" y="2635081"/>
            <a:ext cx="5462328" cy="62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肘形连接符 22"/>
          <p:cNvCxnSpPr>
            <a:cxnSpLocks noChangeAspect="1"/>
          </p:cNvCxnSpPr>
          <p:nvPr/>
        </p:nvCxnSpPr>
        <p:spPr bwMode="auto">
          <a:xfrm>
            <a:off x="3281196" y="2643862"/>
            <a:ext cx="485688" cy="536241"/>
          </a:xfrm>
          <a:prstGeom prst="bentConnector3">
            <a:avLst>
              <a:gd name="adj1" fmla="val 50000"/>
            </a:avLst>
          </a:prstGeom>
          <a:ln w="19050">
            <a:solidFill>
              <a:schemeClr val="dk1"/>
            </a:solidFill>
            <a:tailEnd type="arrow"/>
          </a:ln>
        </p:spPr>
        <p:style>
          <a:lnRef idx="1">
            <a:schemeClr val="dk1"/>
          </a:lnRef>
          <a:fillRef idx="0">
            <a:schemeClr val="dk1"/>
          </a:fillRef>
          <a:effectRef idx="0">
            <a:schemeClr val="dk1"/>
          </a:effectRef>
          <a:fontRef idx="minor">
            <a:schemeClr val="tx1"/>
          </a:fontRef>
        </p:style>
      </p:cxnSp>
      <p:cxnSp>
        <p:nvCxnSpPr>
          <p:cNvPr id="25" name="形状 32"/>
          <p:cNvCxnSpPr/>
          <p:nvPr/>
        </p:nvCxnSpPr>
        <p:spPr bwMode="auto">
          <a:xfrm flipV="1">
            <a:off x="4822184" y="2651359"/>
            <a:ext cx="94868" cy="548593"/>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pSp>
        <p:nvGrpSpPr>
          <p:cNvPr id="2" name="组合 1"/>
          <p:cNvGrpSpPr/>
          <p:nvPr/>
        </p:nvGrpSpPr>
        <p:grpSpPr>
          <a:xfrm>
            <a:off x="1044035" y="4738476"/>
            <a:ext cx="10124746" cy="1569923"/>
            <a:chOff x="763481" y="4666719"/>
            <a:chExt cx="10124746" cy="1569923"/>
          </a:xfrm>
        </p:grpSpPr>
        <p:sp>
          <p:nvSpPr>
            <p:cNvPr id="34" name="文本框 33"/>
            <p:cNvSpPr txBox="1"/>
            <p:nvPr/>
          </p:nvSpPr>
          <p:spPr>
            <a:xfrm>
              <a:off x="763481" y="4666982"/>
              <a:ext cx="4803559" cy="1569660"/>
            </a:xfrm>
            <a:prstGeom prst="rect">
              <a:avLst/>
            </a:prstGeom>
            <a:solidFill>
              <a:srgbClr val="F4FBFE"/>
            </a:solidFill>
            <a:ln>
              <a:solidFill>
                <a:srgbClr val="99DFF9"/>
              </a:solidFill>
            </a:ln>
          </p:spPr>
          <p:txBody>
            <a:bodyPr wrap="square" rtlCol="0">
              <a:spAutoFit/>
            </a:bodyPr>
            <a:lstStyle/>
            <a:p>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举例</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a:t>
              </a:r>
            </a:p>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display </a:t>
              </a:r>
              <a:r>
                <a:rPr lang="en-US" altLang="zh-CN" sz="1600" dirty="0" err="1">
                  <a:latin typeface="Huawei Sans" panose="020C0503030203020204" pitchFamily="34" charset="0"/>
                  <a:ea typeface="方正兰亭黑简体" panose="02000000000000000000" pitchFamily="2" charset="-122"/>
                  <a:sym typeface="Huawei Sans" panose="020C0503030203020204" pitchFamily="34" charset="0"/>
                </a:rPr>
                <a:t>ip</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interface GE0/0/0</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，查看接口信息的命令</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a:t>
              </a:r>
            </a:p>
            <a:p>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命令字：</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display</a:t>
              </a:r>
            </a:p>
            <a:p>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关键字：</a:t>
              </a:r>
              <a:r>
                <a:rPr lang="en-US" altLang="zh-CN" sz="1600" dirty="0" err="1">
                  <a:latin typeface="Huawei Sans" panose="020C0503030203020204" pitchFamily="34" charset="0"/>
                  <a:ea typeface="方正兰亭黑简体" panose="02000000000000000000" pitchFamily="2" charset="-122"/>
                  <a:sym typeface="Huawei Sans" panose="020C0503030203020204" pitchFamily="34" charset="0"/>
                </a:rPr>
                <a:t>ip</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参数名：</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interface</a:t>
              </a:r>
            </a:p>
            <a:p>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参数值：</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GE0/0/0</a:t>
              </a:r>
            </a:p>
          </p:txBody>
        </p:sp>
        <p:sp>
          <p:nvSpPr>
            <p:cNvPr id="20" name="文本框 19"/>
            <p:cNvSpPr txBox="1"/>
            <p:nvPr/>
          </p:nvSpPr>
          <p:spPr>
            <a:xfrm>
              <a:off x="6084668" y="4666719"/>
              <a:ext cx="4803559" cy="1077218"/>
            </a:xfrm>
            <a:prstGeom prst="rect">
              <a:avLst/>
            </a:prstGeom>
            <a:solidFill>
              <a:srgbClr val="F4FBFE"/>
            </a:solidFill>
            <a:ln>
              <a:solidFill>
                <a:srgbClr val="99DFF9"/>
              </a:solidFill>
            </a:ln>
          </p:spPr>
          <p:txBody>
            <a:bodyPr wrap="square" rtlCol="0">
              <a:spAutoFit/>
            </a:bodyPr>
            <a:lstStyle/>
            <a:p>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举例</a:t>
              </a:r>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2:</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Reboot</a:t>
              </a:r>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，重启设备的命令</a:t>
              </a:r>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   </a:t>
              </a:r>
            </a:p>
            <a:p>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命令字：</a:t>
              </a:r>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reboot</a:t>
              </a:r>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，操作命令都要用命令字，并且必须从规范的命令字集合中选取。</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057681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命令行视图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文本占位符 2"/>
          <p:cNvSpPr>
            <a:spLocks noGrp="1"/>
          </p:cNvSpPr>
          <p:nvPr>
            <p:ph type="body" sz="quarter" idx="10"/>
          </p:nvPr>
        </p:nvSpPr>
        <p:spPr>
          <a:xfrm>
            <a:off x="468317" y="1233489"/>
            <a:ext cx="11276183" cy="900112"/>
          </a:xfrm>
        </p:spPr>
        <p:txBody>
          <a:bodyPr/>
          <a:lstStyle/>
          <a:p>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设备提供了多样的配置和查询命令，为便于用户使用这些命令，</a:t>
            </a: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系统按功能分类将命令分别注册在不同的命令行视图下。</a:t>
            </a:r>
          </a:p>
        </p:txBody>
      </p:sp>
      <p:sp>
        <p:nvSpPr>
          <p:cNvPr id="6" name="文本框 5"/>
          <p:cNvSpPr txBox="1"/>
          <p:nvPr/>
        </p:nvSpPr>
        <p:spPr>
          <a:xfrm>
            <a:off x="7462942" y="2352165"/>
            <a:ext cx="4113737"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用户视图：用户可以完成查看</a:t>
            </a:r>
            <a:r>
              <a:rPr lang="zh-CN" altLang="en-US"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运行状态和统计信息</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等功能。</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50000"/>
              </a:lnSpc>
              <a:buFont typeface="Arial" panose="020B0604020202020204" pitchFamily="34" charset="0"/>
              <a:buChar char="•"/>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系统视图：用户可以</a:t>
            </a:r>
            <a:r>
              <a:rPr lang="zh-CN" altLang="en-US"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配置系统参数</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以及</a:t>
            </a:r>
            <a:r>
              <a:rPr lang="zh-CN" altLang="en-US"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通过该视图进入其他的功能配置视图</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p>
          <a:p>
            <a:pPr marL="285750" indent="-285750">
              <a:lnSpc>
                <a:spcPct val="150000"/>
              </a:lnSpc>
              <a:buFont typeface="Arial" panose="020B0604020202020204" pitchFamily="34" charset="0"/>
              <a:buChar char="•"/>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其他视图：比如</a:t>
            </a:r>
            <a:r>
              <a:rPr lang="zh-CN" altLang="en-US"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接口视图</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，协议视图，用户可以</a:t>
            </a:r>
            <a:r>
              <a:rPr lang="zh-CN" altLang="en-US"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进行接口参数和协议参数配置</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p>
        </p:txBody>
      </p:sp>
      <p:cxnSp>
        <p:nvCxnSpPr>
          <p:cNvPr id="37" name="直接箭头连接符 36"/>
          <p:cNvCxnSpPr>
            <a:endCxn id="25" idx="1"/>
          </p:cNvCxnSpPr>
          <p:nvPr/>
        </p:nvCxnSpPr>
        <p:spPr>
          <a:xfrm>
            <a:off x="2725711" y="4648324"/>
            <a:ext cx="929348" cy="1077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endCxn id="23" idx="1"/>
          </p:cNvCxnSpPr>
          <p:nvPr/>
        </p:nvCxnSpPr>
        <p:spPr>
          <a:xfrm flipV="1">
            <a:off x="2725711" y="2976007"/>
            <a:ext cx="930402" cy="14195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557217" y="4319470"/>
            <a:ext cx="927402" cy="465220"/>
          </a:xfrm>
          <a:prstGeom prst="roundRect">
            <a:avLst>
              <a:gd name="adj" fmla="val 15000"/>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用户视图</a:t>
            </a:r>
          </a:p>
        </p:txBody>
      </p:sp>
      <p:sp>
        <p:nvSpPr>
          <p:cNvPr id="22" name="圆角矩形 21"/>
          <p:cNvSpPr/>
          <p:nvPr/>
        </p:nvSpPr>
        <p:spPr>
          <a:xfrm>
            <a:off x="1929888" y="4319470"/>
            <a:ext cx="927402" cy="465220"/>
          </a:xfrm>
          <a:prstGeom prst="roundRect">
            <a:avLst>
              <a:gd name="adj" fmla="val 15000"/>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系统视图</a:t>
            </a:r>
          </a:p>
        </p:txBody>
      </p:sp>
      <p:sp>
        <p:nvSpPr>
          <p:cNvPr id="23" name="圆角矩形 22"/>
          <p:cNvSpPr/>
          <p:nvPr/>
        </p:nvSpPr>
        <p:spPr>
          <a:xfrm>
            <a:off x="3656113" y="2315890"/>
            <a:ext cx="2054546" cy="1320234"/>
          </a:xfrm>
          <a:prstGeom prst="roundRect">
            <a:avLst>
              <a:gd name="adj" fmla="val 15000"/>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接口视图：</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altLang="zh-CN" sz="1600" kern="0" dirty="0" err="1">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GigabitEthernet</a:t>
            </a: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接口</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 Ethernet</a:t>
            </a: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接口</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Serial</a:t>
            </a: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接口</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圆角矩形 23"/>
          <p:cNvSpPr/>
          <p:nvPr/>
        </p:nvSpPr>
        <p:spPr>
          <a:xfrm>
            <a:off x="3643755" y="3981828"/>
            <a:ext cx="2055600" cy="1165895"/>
          </a:xfrm>
          <a:prstGeom prst="roundRect">
            <a:avLst>
              <a:gd name="adj" fmla="val 15000"/>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协议视图</a:t>
            </a:r>
            <a:r>
              <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t>
            </a:r>
          </a:p>
          <a:p>
            <a:pPr algn="ctr"/>
            <a:r>
              <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OSPF</a:t>
            </a: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视图</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ISIS</a:t>
            </a: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视图</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BGP</a:t>
            </a: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视图</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圆角矩形 24"/>
          <p:cNvSpPr/>
          <p:nvPr/>
        </p:nvSpPr>
        <p:spPr>
          <a:xfrm>
            <a:off x="3655059" y="5493427"/>
            <a:ext cx="2055600" cy="465220"/>
          </a:xfrm>
          <a:prstGeom prst="roundRect">
            <a:avLst>
              <a:gd name="adj" fmla="val 15000"/>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 …</a:t>
            </a:r>
            <a:endPar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6" name="直接箭头连接符 25"/>
          <p:cNvCxnSpPr>
            <a:stCxn id="20" idx="3"/>
            <a:endCxn id="22" idx="1"/>
          </p:cNvCxnSpPr>
          <p:nvPr/>
        </p:nvCxnSpPr>
        <p:spPr>
          <a:xfrm>
            <a:off x="1484619" y="4552080"/>
            <a:ext cx="44526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2" idx="3"/>
            <a:endCxn id="24" idx="1"/>
          </p:cNvCxnSpPr>
          <p:nvPr/>
        </p:nvCxnSpPr>
        <p:spPr>
          <a:xfrm>
            <a:off x="2857290" y="4552080"/>
            <a:ext cx="786465" cy="126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圆角矩形 60"/>
          <p:cNvSpPr/>
          <p:nvPr/>
        </p:nvSpPr>
        <p:spPr>
          <a:xfrm>
            <a:off x="5925097" y="4226344"/>
            <a:ext cx="1443817" cy="407724"/>
          </a:xfrm>
          <a:prstGeom prst="roundRect">
            <a:avLst>
              <a:gd name="adj" fmla="val 15000"/>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OSPF</a:t>
            </a: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区域视图</a:t>
            </a:r>
          </a:p>
        </p:txBody>
      </p:sp>
      <p:cxnSp>
        <p:nvCxnSpPr>
          <p:cNvPr id="62" name="直接箭头连接符 61"/>
          <p:cNvCxnSpPr>
            <a:endCxn id="61" idx="1"/>
          </p:cNvCxnSpPr>
          <p:nvPr/>
        </p:nvCxnSpPr>
        <p:spPr>
          <a:xfrm>
            <a:off x="5181600" y="4430206"/>
            <a:ext cx="74349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231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命令行视图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文本框 54"/>
          <p:cNvSpPr txBox="1"/>
          <p:nvPr/>
        </p:nvSpPr>
        <p:spPr>
          <a:xfrm>
            <a:off x="1299752" y="4142121"/>
            <a:ext cx="9773409" cy="2031325"/>
          </a:xfrm>
          <a:prstGeom prst="rect">
            <a:avLst/>
          </a:prstGeom>
          <a:solidFill>
            <a:srgbClr val="F4FBFE"/>
          </a:solidFill>
          <a:ln>
            <a:solidFill>
              <a:srgbClr val="99DFF9"/>
            </a:solidFill>
          </a:ln>
        </p:spPr>
        <p:txBody>
          <a:bodyPr wrap="square" rtlCol="0">
            <a:spAutoFit/>
          </a:bodyPr>
          <a:lstStyle/>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命令行举例：  </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&lt;Huawei&gt;system-view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用户首先进入用户视图，通过命令进入系统视图</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[Huawei]interface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GigabitEthernet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0/0/1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在系统视图进入接口视图</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[Huawei-GigabitEthernet0/0/1]</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ip</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address 192.168.1.1 24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配置</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[Huawei-GigabitEthernet0/0/1]quit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退回到上一个视图</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ospf</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在系统视图进入协议视图</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[Huawei-ospf-1]area 0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在协议视图进入</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OSPF</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区域视图</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[Huawei-ospf-1-area-0.0.0.0]return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返回用户视图</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&lt;Huawei&gt;</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圆角矩形 9"/>
          <p:cNvSpPr/>
          <p:nvPr/>
        </p:nvSpPr>
        <p:spPr>
          <a:xfrm>
            <a:off x="2249692" y="2577953"/>
            <a:ext cx="1080000" cy="465220"/>
          </a:xfrm>
          <a:prstGeom prst="roundRect">
            <a:avLst>
              <a:gd name="adj" fmla="val 1500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6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用户视图</a:t>
            </a:r>
          </a:p>
        </p:txBody>
      </p:sp>
      <p:sp>
        <p:nvSpPr>
          <p:cNvPr id="11" name="圆角矩形 10"/>
          <p:cNvSpPr/>
          <p:nvPr/>
        </p:nvSpPr>
        <p:spPr>
          <a:xfrm>
            <a:off x="4943663" y="2577953"/>
            <a:ext cx="1080000" cy="465220"/>
          </a:xfrm>
          <a:prstGeom prst="roundRect">
            <a:avLst>
              <a:gd name="adj" fmla="val 1500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6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系统视图</a:t>
            </a:r>
          </a:p>
        </p:txBody>
      </p:sp>
      <p:sp>
        <p:nvSpPr>
          <p:cNvPr id="25" name="文本框 24"/>
          <p:cNvSpPr txBox="1">
            <a:spLocks/>
          </p:cNvSpPr>
          <p:nvPr/>
        </p:nvSpPr>
        <p:spPr>
          <a:xfrm>
            <a:off x="2190831" y="2208621"/>
            <a:ext cx="1153003" cy="338554"/>
          </a:xfrm>
          <a:prstGeom prst="rect">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1400" dirty="0">
                <a:sym typeface="Huawei Sans" panose="020C0503030203020204" pitchFamily="34" charset="0"/>
              </a:rPr>
              <a:t>&lt;Huawei&gt;</a:t>
            </a:r>
            <a:endParaRPr lang="zh-CN" altLang="en-US" sz="1400" dirty="0">
              <a:sym typeface="Huawei Sans" panose="020C0503030203020204" pitchFamily="34" charset="0"/>
            </a:endParaRPr>
          </a:p>
        </p:txBody>
      </p:sp>
      <p:cxnSp>
        <p:nvCxnSpPr>
          <p:cNvPr id="15" name="直接箭头连接符 14"/>
          <p:cNvCxnSpPr/>
          <p:nvPr/>
        </p:nvCxnSpPr>
        <p:spPr>
          <a:xfrm>
            <a:off x="3329692" y="2749380"/>
            <a:ext cx="161397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431736" y="2425338"/>
            <a:ext cx="1691705" cy="338554"/>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system-view</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7" name="直接箭头连接符 26"/>
          <p:cNvCxnSpPr/>
          <p:nvPr/>
        </p:nvCxnSpPr>
        <p:spPr>
          <a:xfrm rot="10800000">
            <a:off x="3306405" y="2901780"/>
            <a:ext cx="161397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828950" y="2870100"/>
            <a:ext cx="883727" cy="338554"/>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quit</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文本框 28"/>
          <p:cNvSpPr txBox="1">
            <a:spLocks/>
          </p:cNvSpPr>
          <p:nvPr/>
        </p:nvSpPr>
        <p:spPr>
          <a:xfrm>
            <a:off x="4907161" y="2192251"/>
            <a:ext cx="1153003" cy="338554"/>
          </a:xfrm>
          <a:prstGeom prst="rect">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1400" dirty="0">
                <a:sym typeface="Huawei Sans" panose="020C0503030203020204" pitchFamily="34" charset="0"/>
              </a:rPr>
              <a:t>[Huawei]</a:t>
            </a:r>
            <a:endParaRPr lang="zh-CN" altLang="en-US" sz="1400" dirty="0">
              <a:sym typeface="Huawei Sans" panose="020C0503030203020204" pitchFamily="34" charset="0"/>
            </a:endParaRPr>
          </a:p>
        </p:txBody>
      </p:sp>
      <p:cxnSp>
        <p:nvCxnSpPr>
          <p:cNvPr id="37" name="直接箭头连接符 36"/>
          <p:cNvCxnSpPr>
            <a:endCxn id="13" idx="1"/>
          </p:cNvCxnSpPr>
          <p:nvPr/>
        </p:nvCxnSpPr>
        <p:spPr>
          <a:xfrm>
            <a:off x="6103761" y="2869875"/>
            <a:ext cx="2244337" cy="513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rot="714602">
            <a:off x="6916571" y="2804865"/>
            <a:ext cx="802601" cy="343223"/>
          </a:xfrm>
          <a:prstGeom prst="rect">
            <a:avLst/>
          </a:prstGeom>
          <a:noFill/>
        </p:spPr>
        <p:txBody>
          <a:bodyPr wrap="square" rtlCol="0">
            <a:spAutoFit/>
          </a:bodyPr>
          <a:lstStyle/>
          <a:p>
            <a:r>
              <a:rPr lang="en-US" altLang="zh-CN" sz="1600" dirty="0" err="1">
                <a:latin typeface="Huawei Sans" panose="020C0503030203020204" pitchFamily="34" charset="0"/>
                <a:ea typeface="方正兰亭黑简体" panose="02000000000000000000" pitchFamily="2" charset="-122"/>
                <a:sym typeface="Huawei Sans" panose="020C0503030203020204" pitchFamily="34" charset="0"/>
              </a:rPr>
              <a:t>ospf</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1</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9" name="直接箭头连接符 38"/>
          <p:cNvCxnSpPr/>
          <p:nvPr/>
        </p:nvCxnSpPr>
        <p:spPr>
          <a:xfrm flipH="1" flipV="1">
            <a:off x="6095999" y="3035892"/>
            <a:ext cx="2185861" cy="4909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rot="714602">
            <a:off x="6822775" y="3214109"/>
            <a:ext cx="640445" cy="338554"/>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quit</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2" name="直接箭头连接符 31"/>
          <p:cNvCxnSpPr/>
          <p:nvPr/>
        </p:nvCxnSpPr>
        <p:spPr>
          <a:xfrm rot="20884779">
            <a:off x="6112828" y="2297901"/>
            <a:ext cx="2302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rot="20884779">
            <a:off x="6073046" y="1934386"/>
            <a:ext cx="2412992" cy="338554"/>
          </a:xfrm>
          <a:prstGeom prst="rect">
            <a:avLst/>
          </a:prstGeom>
          <a:noFill/>
        </p:spPr>
        <p:txBody>
          <a:bodyPr wrap="square" rtlCol="0">
            <a:spAutoFit/>
          </a:bodyPr>
          <a:lstStyle/>
          <a:p>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4" name="直接箭头连接符 33"/>
          <p:cNvCxnSpPr/>
          <p:nvPr/>
        </p:nvCxnSpPr>
        <p:spPr>
          <a:xfrm rot="10084779">
            <a:off x="6111807" y="2453876"/>
            <a:ext cx="2302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rot="20884779">
            <a:off x="6918242" y="2444365"/>
            <a:ext cx="696747" cy="338554"/>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quit</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矩形 46"/>
          <p:cNvSpPr/>
          <p:nvPr/>
        </p:nvSpPr>
        <p:spPr>
          <a:xfrm rot="20836351">
            <a:off x="5962149" y="2024398"/>
            <a:ext cx="2375971" cy="276999"/>
          </a:xfrm>
          <a:prstGeom prst="rect">
            <a:avLst/>
          </a:prstGeom>
        </p:spPr>
        <p:txBody>
          <a:bodyPr wrap="square">
            <a:spAutoFit/>
          </a:bodyPr>
          <a:lstStyle/>
          <a:p>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interface </a:t>
            </a:r>
            <a:r>
              <a:rPr lang="en-US" altLang="zh-CN" sz="1200" dirty="0" err="1">
                <a:latin typeface="Huawei Sans" panose="020C0503030203020204" pitchFamily="34" charset="0"/>
                <a:ea typeface="方正兰亭黑简体" panose="02000000000000000000" pitchFamily="2" charset="-122"/>
                <a:sym typeface="Huawei Sans" panose="020C0503030203020204" pitchFamily="34" charset="0"/>
              </a:rPr>
              <a:t>GigabitEthernet</a:t>
            </a: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 0/0/1</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圆角矩形 11"/>
          <p:cNvSpPr/>
          <p:nvPr/>
        </p:nvSpPr>
        <p:spPr>
          <a:xfrm>
            <a:off x="8381464" y="1772112"/>
            <a:ext cx="1080000" cy="464400"/>
          </a:xfrm>
          <a:prstGeom prst="roundRect">
            <a:avLst>
              <a:gd name="adj" fmla="val 1500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6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接口视图</a:t>
            </a:r>
            <a:endParaRPr lang="en-US" altLang="zh-CN" sz="16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文本框 47"/>
          <p:cNvSpPr txBox="1"/>
          <p:nvPr/>
        </p:nvSpPr>
        <p:spPr>
          <a:xfrm>
            <a:off x="7317871" y="1386241"/>
            <a:ext cx="2883075" cy="338554"/>
          </a:xfrm>
          <a:prstGeom prst="rect">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1400" dirty="0">
                <a:sym typeface="Huawei Sans" panose="020C0503030203020204" pitchFamily="34" charset="0"/>
              </a:rPr>
              <a:t>[Huawei-GigabitEthernet0/0/1]</a:t>
            </a:r>
            <a:endParaRPr lang="zh-CN" altLang="en-US" sz="1400" dirty="0">
              <a:sym typeface="Huawei Sans" panose="020C0503030203020204" pitchFamily="34" charset="0"/>
            </a:endParaRPr>
          </a:p>
        </p:txBody>
      </p:sp>
      <p:sp>
        <p:nvSpPr>
          <p:cNvPr id="13" name="圆角矩形 12"/>
          <p:cNvSpPr/>
          <p:nvPr/>
        </p:nvSpPr>
        <p:spPr>
          <a:xfrm>
            <a:off x="8348097" y="3151338"/>
            <a:ext cx="1080000" cy="464400"/>
          </a:xfrm>
          <a:prstGeom prst="roundRect">
            <a:avLst>
              <a:gd name="adj" fmla="val 1500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6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协议视图</a:t>
            </a:r>
            <a:endParaRPr lang="en-US" altLang="zh-CN" sz="16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文本框 48"/>
          <p:cNvSpPr txBox="1"/>
          <p:nvPr/>
        </p:nvSpPr>
        <p:spPr>
          <a:xfrm>
            <a:off x="8176715" y="2759038"/>
            <a:ext cx="1368038" cy="338554"/>
          </a:xfrm>
          <a:prstGeom prst="rect">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1400" dirty="0">
                <a:sym typeface="Huawei Sans" panose="020C0503030203020204" pitchFamily="34" charset="0"/>
              </a:rPr>
              <a:t>[Huawei-ospf-1]</a:t>
            </a:r>
            <a:endParaRPr lang="zh-CN" altLang="en-US" sz="1400" dirty="0">
              <a:sym typeface="Huawei Sans" panose="020C0503030203020204" pitchFamily="34" charset="0"/>
            </a:endParaRPr>
          </a:p>
        </p:txBody>
      </p:sp>
      <p:sp>
        <p:nvSpPr>
          <p:cNvPr id="41" name="任意多边形 40"/>
          <p:cNvSpPr/>
          <p:nvPr/>
        </p:nvSpPr>
        <p:spPr>
          <a:xfrm rot="6618083">
            <a:off x="5336116" y="677348"/>
            <a:ext cx="1305610" cy="5303796"/>
          </a:xfrm>
          <a:custGeom>
            <a:avLst/>
            <a:gdLst>
              <a:gd name="connsiteX0" fmla="*/ 0 w 576581"/>
              <a:gd name="connsiteY0" fmla="*/ 21934 h 474054"/>
              <a:gd name="connsiteX1" fmla="*/ 576581 w 576581"/>
              <a:gd name="connsiteY1" fmla="*/ 474054 h 474054"/>
              <a:gd name="connsiteX0" fmla="*/ 0 w 872615"/>
              <a:gd name="connsiteY0" fmla="*/ 12489 h 641116"/>
              <a:gd name="connsiteX1" fmla="*/ 872615 w 872615"/>
              <a:gd name="connsiteY1" fmla="*/ 641116 h 641116"/>
              <a:gd name="connsiteX0" fmla="*/ 0 w 886747"/>
              <a:gd name="connsiteY0" fmla="*/ 12882 h 629446"/>
              <a:gd name="connsiteX1" fmla="*/ 886747 w 886747"/>
              <a:gd name="connsiteY1" fmla="*/ 629446 h 629446"/>
              <a:gd name="connsiteX0" fmla="*/ 0 w 885706"/>
              <a:gd name="connsiteY0" fmla="*/ 12651 h 636245"/>
              <a:gd name="connsiteX1" fmla="*/ 885706 w 885706"/>
              <a:gd name="connsiteY1" fmla="*/ 636245 h 636245"/>
            </a:gdLst>
            <a:ahLst/>
            <a:cxnLst>
              <a:cxn ang="0">
                <a:pos x="connsiteX0" y="connsiteY0"/>
              </a:cxn>
              <a:cxn ang="0">
                <a:pos x="connsiteX1" y="connsiteY1"/>
              </a:cxn>
            </a:cxnLst>
            <a:rect l="l" t="t" r="r" b="b"/>
            <a:pathLst>
              <a:path w="885706" h="636245">
                <a:moveTo>
                  <a:pt x="0" y="12651"/>
                </a:moveTo>
                <a:cubicBezTo>
                  <a:pt x="250613" y="-66652"/>
                  <a:pt x="836600" y="237182"/>
                  <a:pt x="885706" y="636245"/>
                </a:cubicBezTo>
              </a:path>
            </a:pathLst>
          </a:custGeom>
          <a:noFill/>
          <a:ln w="19050" cap="flat" cmpd="sng" algn="ctr">
            <a:solidFill>
              <a:srgbClr val="EC7061"/>
            </a:solidFill>
            <a:prstDash val="solid"/>
            <a:miter lim="800000"/>
            <a:tailEnd type="triangle"/>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文本框 41"/>
          <p:cNvSpPr txBox="1"/>
          <p:nvPr/>
        </p:nvSpPr>
        <p:spPr>
          <a:xfrm>
            <a:off x="5367311" y="3753969"/>
            <a:ext cx="883727" cy="338554"/>
          </a:xfrm>
          <a:prstGeom prst="rect">
            <a:avLst/>
          </a:prstGeom>
          <a:noFill/>
        </p:spPr>
        <p:txBody>
          <a:bodyPr wrap="square" rtlCol="0">
            <a:spAutoFit/>
          </a:bodyPr>
          <a:lstStyle/>
          <a:p>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return</a:t>
            </a:r>
            <a:endPar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矩形 43"/>
          <p:cNvSpPr>
            <a:spLocks/>
          </p:cNvSpPr>
          <p:nvPr/>
        </p:nvSpPr>
        <p:spPr>
          <a:xfrm>
            <a:off x="2470134" y="1364795"/>
            <a:ext cx="718811" cy="360000"/>
          </a:xfrm>
          <a:prstGeom prst="rect">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圆角矩形 44"/>
          <p:cNvSpPr>
            <a:spLocks/>
          </p:cNvSpPr>
          <p:nvPr/>
        </p:nvSpPr>
        <p:spPr>
          <a:xfrm>
            <a:off x="706578" y="1362597"/>
            <a:ext cx="718810" cy="360000"/>
          </a:xfrm>
          <a:prstGeom prst="roundRect">
            <a:avLst>
              <a:gd name="adj" fmla="val 1500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圆角矩形 29"/>
          <p:cNvSpPr>
            <a:spLocks/>
          </p:cNvSpPr>
          <p:nvPr/>
        </p:nvSpPr>
        <p:spPr>
          <a:xfrm>
            <a:off x="1457866" y="1375518"/>
            <a:ext cx="1012268" cy="360000"/>
          </a:xfrm>
          <a:prstGeom prst="roundRect">
            <a:avLst>
              <a:gd name="adj" fmla="val 15000"/>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600" kern="0" dirty="0">
                <a:latin typeface="Huawei Sans" panose="020C0503030203020204" pitchFamily="34" charset="0"/>
                <a:ea typeface="方正兰亭黑简体" panose="02000000000000000000" pitchFamily="2" charset="-122"/>
                <a:sym typeface="Huawei Sans" panose="020C0503030203020204" pitchFamily="34" charset="0"/>
              </a:rPr>
              <a:t>视图名称</a:t>
            </a:r>
          </a:p>
        </p:txBody>
      </p:sp>
      <p:sp>
        <p:nvSpPr>
          <p:cNvPr id="31" name="矩形 30"/>
          <p:cNvSpPr>
            <a:spLocks/>
          </p:cNvSpPr>
          <p:nvPr/>
        </p:nvSpPr>
        <p:spPr>
          <a:xfrm>
            <a:off x="3253324" y="1374981"/>
            <a:ext cx="1151251" cy="360000"/>
          </a:xfrm>
          <a:prstGeom prst="rect">
            <a:avLst/>
          </a:prstGeom>
          <a:no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视图提示符</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47879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Huawei Sans" panose="020C0503030203020204" pitchFamily="34" charset="0"/>
              </a:rPr>
              <a:t>编辑命令行 </a:t>
            </a:r>
            <a:r>
              <a:rPr lang="en-US" altLang="zh-CN" dirty="0">
                <a:sym typeface="Huawei Sans" panose="020C0503030203020204" pitchFamily="34" charset="0"/>
              </a:rPr>
              <a:t>(1)</a:t>
            </a:r>
            <a:endParaRPr lang="zh-CN" altLang="en-US" dirty="0">
              <a:sym typeface="Huawei Sans" panose="020C0503030203020204" pitchFamily="34" charset="0"/>
            </a:endParaRPr>
          </a:p>
        </p:txBody>
      </p:sp>
      <p:sp>
        <p:nvSpPr>
          <p:cNvPr id="3" name="文本占位符 2"/>
          <p:cNvSpPr>
            <a:spLocks noGrp="1"/>
          </p:cNvSpPr>
          <p:nvPr>
            <p:ph type="body" sz="quarter" idx="10"/>
          </p:nvPr>
        </p:nvSpPr>
        <p:spPr/>
        <p:txBody>
          <a:bodyPr/>
          <a:lstStyle/>
          <a:p>
            <a:r>
              <a:rPr lang="zh-CN" altLang="en-US" sz="2000" dirty="0">
                <a:sym typeface="Huawei Sans" panose="020C0503030203020204" pitchFamily="34" charset="0"/>
              </a:rPr>
              <a:t>设备的命令行界面提供基本的命令行编辑功能，以下为常用的编辑功能：</a:t>
            </a:r>
          </a:p>
        </p:txBody>
      </p:sp>
      <p:sp>
        <p:nvSpPr>
          <p:cNvPr id="5" name="圆角矩形 75"/>
          <p:cNvSpPr/>
          <p:nvPr/>
        </p:nvSpPr>
        <p:spPr>
          <a:xfrm>
            <a:off x="468317" y="1677103"/>
            <a:ext cx="11243231" cy="2042626"/>
          </a:xfrm>
          <a:prstGeom prst="roundRect">
            <a:avLst>
              <a:gd name="adj" fmla="val 874"/>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a:lnSpc>
                <a:spcPct val="130000"/>
              </a:lnSpc>
              <a:spcAft>
                <a:spcPts val="600"/>
              </a:spcAft>
            </a:pPr>
            <a:r>
              <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r>
              <a:rPr lang="zh-CN" altLang="en-US"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、功能键</a:t>
            </a:r>
            <a:endPar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algn="just">
              <a:lnSpc>
                <a:spcPct val="130000"/>
              </a:lnSpc>
              <a:spcAft>
                <a:spcPts val="600"/>
              </a:spcAft>
              <a:buFont typeface="Huawei Sans" panose="020C0503030203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退格键</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Backspace</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：删除光标位置的前一个字符，光标左移，若已经到达命令首，则响铃告警。</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algn="just">
              <a:lnSpc>
                <a:spcPct val="130000"/>
              </a:lnSpc>
              <a:spcAft>
                <a:spcPts val="600"/>
              </a:spcAft>
              <a:buFont typeface="Huawei Sans" panose="020C0503030203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左光标键←或</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&lt;</a:t>
            </a:r>
            <a:r>
              <a:rPr lang="en-US" altLang="zh-CN" sz="1600" dirty="0" err="1">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Ctrl+B</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&gt;</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：光标向左移动一个字符位置，若已经到达命令首，则响铃告警。</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algn="just">
              <a:lnSpc>
                <a:spcPct val="130000"/>
              </a:lnSpc>
              <a:spcAft>
                <a:spcPts val="600"/>
              </a:spcAft>
              <a:buFont typeface="Huawei Sans" panose="020C0503030203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右光标键→或</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&lt;</a:t>
            </a:r>
            <a:r>
              <a:rPr lang="en-US" altLang="zh-CN" sz="1600" dirty="0" err="1">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Ctrl+F</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&gt;</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：光标向右移动一个字符位置，若已经到达命令尾，则响铃告警。</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ct val="130000"/>
              </a:lnSpc>
              <a:spcAft>
                <a:spcPts val="600"/>
              </a:spcAft>
            </a:pPr>
            <a:r>
              <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2</a:t>
            </a:r>
            <a:r>
              <a:rPr lang="zh-CN" altLang="en-US"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、不完整关键字输入</a:t>
            </a:r>
            <a:endPar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algn="just">
              <a:lnSpc>
                <a:spcPct val="130000"/>
              </a:lnSpc>
              <a:spcAft>
                <a:spcPts val="600"/>
              </a:spcAft>
              <a:buFont typeface="Huawei Sans" panose="020C0503030203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设备支持不完整关键字输入，即在当前视图下，当输入的字符能够匹配唯一的关键字时，可以</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不必输入完整的关键字</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，例如：</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ct val="130000"/>
              </a:lnSpc>
              <a:spcAft>
                <a:spcPts val="600"/>
              </a:spcAft>
            </a:pP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177800" indent="-177800" algn="just">
              <a:lnSpc>
                <a:spcPct val="130000"/>
              </a:lnSpc>
              <a:spcAft>
                <a:spcPts val="600"/>
              </a:spcAft>
              <a:buFont typeface="Arial" panose="020B0604020202020204" pitchFamily="34" charset="0"/>
              <a:buChar char="•"/>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框 9"/>
          <p:cNvSpPr txBox="1"/>
          <p:nvPr/>
        </p:nvSpPr>
        <p:spPr>
          <a:xfrm>
            <a:off x="2330552" y="4319827"/>
            <a:ext cx="4871055" cy="1993444"/>
          </a:xfrm>
          <a:prstGeom prst="rect">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pPr marL="72000" algn="l"/>
            <a:r>
              <a:rPr lang="en-US" altLang="zh-CN" sz="1400" dirty="0">
                <a:sym typeface="Huawei Sans" panose="020C0503030203020204" pitchFamily="34" charset="0"/>
              </a:rPr>
              <a:t>&lt;Huawei&gt;d cu</a:t>
            </a:r>
          </a:p>
          <a:p>
            <a:pPr marL="72000" algn="l"/>
            <a:r>
              <a:rPr lang="en-US" altLang="zh-CN" sz="1400" dirty="0">
                <a:sym typeface="Huawei Sans" panose="020C0503030203020204" pitchFamily="34" charset="0"/>
              </a:rPr>
              <a:t>&lt;Huawei&gt;di cu</a:t>
            </a:r>
          </a:p>
          <a:p>
            <a:pPr marL="72000" algn="l"/>
            <a:r>
              <a:rPr lang="en-US" altLang="zh-CN" sz="1400" dirty="0">
                <a:sym typeface="Huawei Sans" panose="020C0503030203020204" pitchFamily="34" charset="0"/>
              </a:rPr>
              <a:t>&lt;Huawei&gt;dis cu</a:t>
            </a:r>
          </a:p>
          <a:p>
            <a:pPr marL="72000" algn="l"/>
            <a:r>
              <a:rPr lang="en-US" altLang="zh-CN" sz="1400" dirty="0">
                <a:sym typeface="Huawei Sans" panose="020C0503030203020204" pitchFamily="34" charset="0"/>
              </a:rPr>
              <a:t>&lt;Huawei&gt;d c</a:t>
            </a:r>
          </a:p>
          <a:p>
            <a:pPr marL="72000" algn="l"/>
            <a:r>
              <a:rPr lang="en-US" altLang="zh-CN" sz="1400" dirty="0">
                <a:sym typeface="Huawei Sans" panose="020C0503030203020204" pitchFamily="34" charset="0"/>
              </a:rPr>
              <a:t>        ^</a:t>
            </a:r>
          </a:p>
          <a:p>
            <a:pPr marL="72000" algn="l"/>
            <a:r>
              <a:rPr lang="en-US" altLang="zh-CN" sz="1400" dirty="0" err="1">
                <a:sym typeface="Huawei Sans" panose="020C0503030203020204" pitchFamily="34" charset="0"/>
              </a:rPr>
              <a:t>Error:Ambiguous</a:t>
            </a:r>
            <a:r>
              <a:rPr lang="en-US" altLang="zh-CN" sz="1400" dirty="0">
                <a:sym typeface="Huawei Sans" panose="020C0503030203020204" pitchFamily="34" charset="0"/>
              </a:rPr>
              <a:t> command found at '^' position.</a:t>
            </a:r>
          </a:p>
          <a:p>
            <a:pPr marL="72000" algn="l"/>
            <a:r>
              <a:rPr lang="en-US" altLang="zh-CN" sz="1400" dirty="0">
                <a:sym typeface="Huawei Sans" panose="020C0503030203020204" pitchFamily="34" charset="0"/>
              </a:rPr>
              <a:t>&lt;Huawei&gt;dis c</a:t>
            </a:r>
          </a:p>
          <a:p>
            <a:pPr marL="72000" algn="l"/>
            <a:r>
              <a:rPr lang="en-US" altLang="zh-CN" sz="1400" dirty="0">
                <a:sym typeface="Huawei Sans" panose="020C0503030203020204" pitchFamily="34" charset="0"/>
              </a:rPr>
              <a:t>            ^</a:t>
            </a:r>
          </a:p>
          <a:p>
            <a:pPr marL="72000" algn="l"/>
            <a:r>
              <a:rPr lang="en-US" altLang="zh-CN" sz="1400" dirty="0" err="1">
                <a:sym typeface="Huawei Sans" panose="020C0503030203020204" pitchFamily="34" charset="0"/>
              </a:rPr>
              <a:t>Error:Ambiguous</a:t>
            </a:r>
            <a:r>
              <a:rPr lang="en-US" altLang="zh-CN" sz="1400" dirty="0">
                <a:sym typeface="Huawei Sans" panose="020C0503030203020204" pitchFamily="34" charset="0"/>
              </a:rPr>
              <a:t> command found at '^' position.</a:t>
            </a:r>
          </a:p>
        </p:txBody>
      </p:sp>
      <p:sp>
        <p:nvSpPr>
          <p:cNvPr id="11" name="文本框 10"/>
          <p:cNvSpPr txBox="1"/>
          <p:nvPr/>
        </p:nvSpPr>
        <p:spPr>
          <a:xfrm>
            <a:off x="7299367" y="4319827"/>
            <a:ext cx="3547168" cy="1993444"/>
          </a:xfrm>
          <a:prstGeom prst="rect">
            <a:avLst/>
          </a:prstGeom>
          <a:solidFill>
            <a:srgbClr val="FFFFCC"/>
          </a:solidFill>
          <a:ln w="12700" cap="flat" cmpd="sng" algn="ctr">
            <a:solidFill>
              <a:srgbClr val="FFD17D"/>
            </a:solidFill>
            <a:prstDash val="solid"/>
            <a:miter lim="800000"/>
          </a:ln>
          <a:effectLst/>
        </p:spPr>
        <p:txBody>
          <a:bodyPr rtlCol="0" anchor="ctr"/>
          <a:lstStyle>
            <a:defPPr>
              <a:defRPr lang="en-US"/>
            </a:defPPr>
            <a:lvl1pPr defTabSz="914400">
              <a:lnSpc>
                <a:spcPts val="2200"/>
              </a:lnSpc>
              <a:defRPr sz="1400" kern="0">
                <a:latin typeface="Huawei Sans"/>
                <a:ea typeface="方正兰亭黑简体"/>
              </a:defRPr>
            </a:lvl1pPr>
          </a:lstStyle>
          <a:p>
            <a:r>
              <a:rPr lang="en-US" altLang="zh-CN" dirty="0">
                <a:sym typeface="Huawei Sans" panose="020C0503030203020204" pitchFamily="34" charset="0"/>
              </a:rPr>
              <a:t>“display current-configuration”</a:t>
            </a:r>
            <a:r>
              <a:rPr lang="zh-CN" altLang="en-US" dirty="0">
                <a:sym typeface="Huawei Sans" panose="020C0503030203020204" pitchFamily="34" charset="0"/>
              </a:rPr>
              <a:t>命令，可以输入</a:t>
            </a:r>
            <a:r>
              <a:rPr lang="en-US" altLang="zh-CN" dirty="0">
                <a:sym typeface="Huawei Sans" panose="020C0503030203020204" pitchFamily="34" charset="0"/>
              </a:rPr>
              <a:t>d cu</a:t>
            </a:r>
            <a:r>
              <a:rPr lang="zh-CN" altLang="en-US" dirty="0">
                <a:sym typeface="Huawei Sans" panose="020C0503030203020204" pitchFamily="34" charset="0"/>
              </a:rPr>
              <a:t>、</a:t>
            </a:r>
            <a:r>
              <a:rPr lang="en-US" altLang="zh-CN" dirty="0">
                <a:sym typeface="Huawei Sans" panose="020C0503030203020204" pitchFamily="34" charset="0"/>
              </a:rPr>
              <a:t>di cu</a:t>
            </a:r>
            <a:r>
              <a:rPr lang="zh-CN" altLang="en-US" dirty="0">
                <a:sym typeface="Huawei Sans" panose="020C0503030203020204" pitchFamily="34" charset="0"/>
              </a:rPr>
              <a:t>或</a:t>
            </a:r>
            <a:r>
              <a:rPr lang="en-US" altLang="zh-CN" dirty="0">
                <a:sym typeface="Huawei Sans" panose="020C0503030203020204" pitchFamily="34" charset="0"/>
              </a:rPr>
              <a:t>dis cu</a:t>
            </a:r>
            <a:r>
              <a:rPr lang="zh-CN" altLang="en-US" dirty="0">
                <a:sym typeface="Huawei Sans" panose="020C0503030203020204" pitchFamily="34" charset="0"/>
              </a:rPr>
              <a:t>等都可以执行此命令，但不能输入</a:t>
            </a:r>
            <a:r>
              <a:rPr lang="en-US" altLang="zh-CN" dirty="0">
                <a:sym typeface="Huawei Sans" panose="020C0503030203020204" pitchFamily="34" charset="0"/>
              </a:rPr>
              <a:t>d c</a:t>
            </a:r>
            <a:r>
              <a:rPr lang="zh-CN" altLang="en-US" dirty="0">
                <a:sym typeface="Huawei Sans" panose="020C0503030203020204" pitchFamily="34" charset="0"/>
              </a:rPr>
              <a:t>或</a:t>
            </a:r>
            <a:r>
              <a:rPr lang="en-US" altLang="zh-CN" dirty="0">
                <a:sym typeface="Huawei Sans" panose="020C0503030203020204" pitchFamily="34" charset="0"/>
              </a:rPr>
              <a:t>dis c</a:t>
            </a:r>
            <a:r>
              <a:rPr lang="zh-CN" altLang="en-US" dirty="0">
                <a:sym typeface="Huawei Sans" panose="020C0503030203020204" pitchFamily="34" charset="0"/>
              </a:rPr>
              <a:t>等，因为以</a:t>
            </a:r>
            <a:r>
              <a:rPr lang="en-US" altLang="zh-CN" dirty="0">
                <a:sym typeface="Huawei Sans" panose="020C0503030203020204" pitchFamily="34" charset="0"/>
              </a:rPr>
              <a:t>d c</a:t>
            </a:r>
            <a:r>
              <a:rPr lang="zh-CN" altLang="en-US" dirty="0">
                <a:sym typeface="Huawei Sans" panose="020C0503030203020204" pitchFamily="34" charset="0"/>
              </a:rPr>
              <a:t>、</a:t>
            </a:r>
            <a:r>
              <a:rPr lang="en-US" altLang="zh-CN" dirty="0">
                <a:sym typeface="Huawei Sans" panose="020C0503030203020204" pitchFamily="34" charset="0"/>
              </a:rPr>
              <a:t>dis c</a:t>
            </a:r>
            <a:r>
              <a:rPr lang="zh-CN" altLang="en-US" dirty="0">
                <a:sym typeface="Huawei Sans" panose="020C0503030203020204" pitchFamily="34" charset="0"/>
              </a:rPr>
              <a:t>开头的命令不唯一。</a:t>
            </a:r>
          </a:p>
        </p:txBody>
      </p:sp>
    </p:spTree>
    <p:extLst>
      <p:ext uri="{BB962C8B-B14F-4D97-AF65-F5344CB8AC3E}">
        <p14:creationId xmlns:p14="http://schemas.microsoft.com/office/powerpoint/2010/main" val="865518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编辑命令行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75"/>
          <p:cNvSpPr/>
          <p:nvPr/>
        </p:nvSpPr>
        <p:spPr>
          <a:xfrm>
            <a:off x="462292" y="1246200"/>
            <a:ext cx="11267416" cy="5135549"/>
          </a:xfrm>
          <a:prstGeom prst="roundRect">
            <a:avLst>
              <a:gd name="adj" fmla="val 874"/>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a:lnSpc>
                <a:spcPct val="130000"/>
              </a:lnSpc>
              <a:spcAft>
                <a:spcPts val="600"/>
              </a:spcAft>
            </a:pPr>
            <a:r>
              <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3</a:t>
            </a:r>
            <a:r>
              <a:rPr lang="zh-CN" altLang="en-US"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Tab</a:t>
            </a:r>
            <a:r>
              <a:rPr lang="zh-CN" altLang="en-US"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键的使用：</a:t>
            </a:r>
            <a:endPar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algn="just">
              <a:lnSpc>
                <a:spcPct val="130000"/>
              </a:lnSpc>
              <a:spcAft>
                <a:spcPts val="600"/>
              </a:spcAft>
              <a:buFont typeface="Huawei Sans" panose="020C0503030203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如果与之匹配的关键字唯一，按下</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&lt;Tab&gt;</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键，系统</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自动补全关键字</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，补全后，反复按</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&lt;Tab&gt;</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关键字不变。</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gn="just">
              <a:lnSpc>
                <a:spcPts val="2600"/>
              </a:lnSpc>
              <a:spcAft>
                <a:spcPts val="600"/>
              </a:spcAft>
              <a:buFont typeface="Arial" panose="020B0604020202020204" pitchFamily="34" charset="0"/>
              <a:buChar char="•"/>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ts val="2600"/>
              </a:lnSpc>
              <a:spcAft>
                <a:spcPts val="600"/>
              </a:spcAft>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algn="just">
              <a:lnSpc>
                <a:spcPct val="130000"/>
              </a:lnSpc>
              <a:spcAft>
                <a:spcPts val="600"/>
              </a:spcAft>
              <a:buFont typeface="Huawei Sans" panose="020C0503030203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如果与之匹配的关键字不唯一，反复按</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&lt;Tab&gt;</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键可</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循环显示所有以输入字符串开头的关键字</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gn="just">
              <a:lnSpc>
                <a:spcPts val="2600"/>
              </a:lnSpc>
              <a:spcAft>
                <a:spcPts val="600"/>
              </a:spcAft>
              <a:buFont typeface="Arial" panose="020B0604020202020204" pitchFamily="34" charset="0"/>
              <a:buChar char="•"/>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gn="just">
              <a:lnSpc>
                <a:spcPts val="2600"/>
              </a:lnSpc>
              <a:spcAft>
                <a:spcPts val="600"/>
              </a:spcAft>
              <a:buFont typeface="Arial" panose="020B0604020202020204" pitchFamily="34" charset="0"/>
              <a:buChar char="•"/>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gn="just">
              <a:lnSpc>
                <a:spcPts val="2600"/>
              </a:lnSpc>
              <a:spcAft>
                <a:spcPts val="600"/>
              </a:spcAft>
              <a:buFont typeface="Arial" panose="020B0604020202020204" pitchFamily="34" charset="0"/>
              <a:buChar char="•"/>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algn="just">
              <a:lnSpc>
                <a:spcPct val="130000"/>
              </a:lnSpc>
              <a:spcAft>
                <a:spcPts val="600"/>
              </a:spcAft>
              <a:buFont typeface="Huawei Sans" panose="020C0503030203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如果没有与之匹配的关键字，按</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Tab</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键后，关键字不变。</a:t>
            </a:r>
          </a:p>
        </p:txBody>
      </p:sp>
      <p:sp>
        <p:nvSpPr>
          <p:cNvPr id="12" name="文本框 11"/>
          <p:cNvSpPr txBox="1"/>
          <p:nvPr/>
        </p:nvSpPr>
        <p:spPr>
          <a:xfrm>
            <a:off x="747132" y="2161582"/>
            <a:ext cx="10448692" cy="584775"/>
          </a:xfrm>
          <a:prstGeom prst="rect">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pPr marL="72000" algn="l"/>
            <a:r>
              <a:rPr lang="en-US" altLang="zh-CN" dirty="0">
                <a:sym typeface="Huawei Sans" panose="020C0503030203020204" pitchFamily="34" charset="0"/>
              </a:rPr>
              <a:t>[Huawei] info-                            #</a:t>
            </a:r>
            <a:r>
              <a:rPr lang="zh-CN" altLang="en-US" dirty="0">
                <a:sym typeface="Huawei Sans" panose="020C0503030203020204" pitchFamily="34" charset="0"/>
              </a:rPr>
              <a:t>按下</a:t>
            </a:r>
            <a:r>
              <a:rPr lang="en-US" altLang="zh-CN" dirty="0">
                <a:sym typeface="Huawei Sans" panose="020C0503030203020204" pitchFamily="34" charset="0"/>
              </a:rPr>
              <a:t>Tab</a:t>
            </a:r>
            <a:r>
              <a:rPr lang="zh-CN" altLang="en-US" dirty="0">
                <a:sym typeface="Huawei Sans" panose="020C0503030203020204" pitchFamily="34" charset="0"/>
              </a:rPr>
              <a:t>键</a:t>
            </a:r>
            <a:endParaRPr lang="en-US" altLang="zh-CN" dirty="0">
              <a:sym typeface="Huawei Sans" panose="020C0503030203020204" pitchFamily="34" charset="0"/>
            </a:endParaRPr>
          </a:p>
          <a:p>
            <a:pPr marL="72000" algn="l"/>
            <a:r>
              <a:rPr lang="en-US" altLang="zh-CN" dirty="0">
                <a:sym typeface="Huawei Sans" panose="020C0503030203020204" pitchFamily="34" charset="0"/>
              </a:rPr>
              <a:t>[Huawei] info-center</a:t>
            </a:r>
            <a:endParaRPr lang="zh-CN" altLang="en-US" dirty="0">
              <a:sym typeface="Huawei Sans" panose="020C0503030203020204" pitchFamily="34" charset="0"/>
            </a:endParaRPr>
          </a:p>
        </p:txBody>
      </p:sp>
      <p:sp>
        <p:nvSpPr>
          <p:cNvPr id="13" name="文本框 12"/>
          <p:cNvSpPr txBox="1"/>
          <p:nvPr/>
        </p:nvSpPr>
        <p:spPr>
          <a:xfrm>
            <a:off x="747132" y="3334509"/>
            <a:ext cx="10448692" cy="1077218"/>
          </a:xfrm>
          <a:prstGeom prst="rect">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72000">
              <a:defRPr sz="1600" kern="0">
                <a:solidFill>
                  <a:srgbClr val="1D1D1A"/>
                </a:solidFill>
                <a:latin typeface="Huawei Sans" panose="020C0503030203020204" pitchFamily="34" charset="0"/>
                <a:ea typeface="方正兰亭黑简体" panose="02000000000000000000" pitchFamily="2" charset="-122"/>
              </a:defRPr>
            </a:lvl1pPr>
          </a:lstStyle>
          <a:p>
            <a:r>
              <a:rPr lang="en-US" altLang="zh-CN" dirty="0">
                <a:sym typeface="Huawei Sans" panose="020C0503030203020204" pitchFamily="34" charset="0"/>
              </a:rPr>
              <a:t>[Huawei] info-center log             #</a:t>
            </a:r>
            <a:r>
              <a:rPr lang="zh-CN" altLang="en-US" dirty="0">
                <a:sym typeface="Huawei Sans" panose="020C0503030203020204" pitchFamily="34" charset="0"/>
              </a:rPr>
              <a:t>按下</a:t>
            </a:r>
            <a:r>
              <a:rPr lang="en-US" altLang="zh-CN" dirty="0">
                <a:sym typeface="Huawei Sans" panose="020C0503030203020204" pitchFamily="34" charset="0"/>
              </a:rPr>
              <a:t>Tab</a:t>
            </a:r>
            <a:r>
              <a:rPr lang="zh-CN" altLang="en-US" dirty="0">
                <a:sym typeface="Huawei Sans" panose="020C0503030203020204" pitchFamily="34" charset="0"/>
              </a:rPr>
              <a:t>键</a:t>
            </a:r>
            <a:endParaRPr lang="en-US" altLang="zh-CN" dirty="0">
              <a:sym typeface="Huawei Sans" panose="020C0503030203020204" pitchFamily="34" charset="0"/>
            </a:endParaRPr>
          </a:p>
          <a:p>
            <a:r>
              <a:rPr lang="en-US" altLang="zh-CN" dirty="0">
                <a:sym typeface="Huawei Sans" panose="020C0503030203020204" pitchFamily="34" charset="0"/>
              </a:rPr>
              <a:t>[Huawei] info-center </a:t>
            </a:r>
            <a:r>
              <a:rPr lang="en-US" altLang="zh-CN" dirty="0" err="1">
                <a:sym typeface="Huawei Sans" panose="020C0503030203020204" pitchFamily="34" charset="0"/>
              </a:rPr>
              <a:t>logbuffer</a:t>
            </a:r>
            <a:r>
              <a:rPr lang="en-US" altLang="zh-CN" dirty="0">
                <a:sym typeface="Huawei Sans" panose="020C0503030203020204" pitchFamily="34" charset="0"/>
              </a:rPr>
              <a:t>    #</a:t>
            </a:r>
            <a:r>
              <a:rPr lang="zh-CN" altLang="en-US" dirty="0">
                <a:sym typeface="Huawei Sans" panose="020C0503030203020204" pitchFamily="34" charset="0"/>
              </a:rPr>
              <a:t>继续按</a:t>
            </a:r>
            <a:r>
              <a:rPr lang="en-US" altLang="zh-CN" dirty="0">
                <a:sym typeface="Huawei Sans" panose="020C0503030203020204" pitchFamily="34" charset="0"/>
              </a:rPr>
              <a:t>Tab</a:t>
            </a:r>
            <a:r>
              <a:rPr lang="zh-CN" altLang="en-US" dirty="0">
                <a:sym typeface="Huawei Sans" panose="020C0503030203020204" pitchFamily="34" charset="0"/>
              </a:rPr>
              <a:t>键循环翻词</a:t>
            </a:r>
            <a:endParaRPr lang="en-US" altLang="zh-CN" dirty="0">
              <a:sym typeface="Huawei Sans" panose="020C0503030203020204" pitchFamily="34" charset="0"/>
            </a:endParaRPr>
          </a:p>
          <a:p>
            <a:r>
              <a:rPr lang="en-US" altLang="zh-CN" dirty="0">
                <a:sym typeface="Huawei Sans" panose="020C0503030203020204" pitchFamily="34" charset="0"/>
              </a:rPr>
              <a:t>[Huawei] info-center </a:t>
            </a:r>
            <a:r>
              <a:rPr lang="en-US" altLang="zh-CN" dirty="0" err="1">
                <a:sym typeface="Huawei Sans" panose="020C0503030203020204" pitchFamily="34" charset="0"/>
              </a:rPr>
              <a:t>logfile</a:t>
            </a:r>
            <a:endParaRPr lang="en-US" altLang="zh-CN" dirty="0">
              <a:sym typeface="Huawei Sans" panose="020C0503030203020204" pitchFamily="34" charset="0"/>
            </a:endParaRPr>
          </a:p>
          <a:p>
            <a:r>
              <a:rPr lang="en-US" altLang="zh-CN" dirty="0">
                <a:sym typeface="Huawei Sans" panose="020C0503030203020204" pitchFamily="34" charset="0"/>
              </a:rPr>
              <a:t>[Huawei] info-center </a:t>
            </a:r>
            <a:r>
              <a:rPr lang="en-US" altLang="zh-CN" dirty="0" err="1">
                <a:sym typeface="Huawei Sans" panose="020C0503030203020204" pitchFamily="34" charset="0"/>
              </a:rPr>
              <a:t>loghost</a:t>
            </a:r>
            <a:endParaRPr lang="zh-CN" altLang="en-US" dirty="0">
              <a:sym typeface="Huawei Sans" panose="020C0503030203020204" pitchFamily="34" charset="0"/>
            </a:endParaRPr>
          </a:p>
        </p:txBody>
      </p:sp>
      <p:sp>
        <p:nvSpPr>
          <p:cNvPr id="14" name="文本框 13"/>
          <p:cNvSpPr txBox="1"/>
          <p:nvPr/>
        </p:nvSpPr>
        <p:spPr>
          <a:xfrm>
            <a:off x="747132" y="4976613"/>
            <a:ext cx="10448692" cy="584775"/>
          </a:xfrm>
          <a:prstGeom prst="rect">
            <a:avLst/>
          </a:prstGeom>
          <a:solidFill>
            <a:srgbClr val="F4FBFE"/>
          </a:solidFill>
          <a:ln w="952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72000">
              <a:defRPr sz="1600" kern="0">
                <a:solidFill>
                  <a:srgbClr val="1D1D1A"/>
                </a:solidFill>
                <a:latin typeface="Huawei Sans" panose="020C0503030203020204" pitchFamily="34" charset="0"/>
                <a:ea typeface="方正兰亭黑简体" panose="02000000000000000000" pitchFamily="2" charset="-122"/>
              </a:defRPr>
            </a:lvl1pPr>
          </a:lstStyle>
          <a:p>
            <a:r>
              <a:rPr lang="en-US" altLang="zh-CN" dirty="0">
                <a:sym typeface="Huawei Sans" panose="020C0503030203020204" pitchFamily="34" charset="0"/>
              </a:rPr>
              <a:t>[Huawei] info-center </a:t>
            </a:r>
            <a:r>
              <a:rPr lang="en-US" altLang="zh-CN" dirty="0" err="1">
                <a:sym typeface="Huawei Sans" panose="020C0503030203020204" pitchFamily="34" charset="0"/>
              </a:rPr>
              <a:t>loglog</a:t>
            </a:r>
            <a:r>
              <a:rPr lang="en-US" altLang="zh-CN" dirty="0">
                <a:sym typeface="Huawei Sans" panose="020C0503030203020204" pitchFamily="34" charset="0"/>
              </a:rPr>
              <a:t>        #</a:t>
            </a:r>
            <a:r>
              <a:rPr lang="zh-CN" altLang="en-US" dirty="0">
                <a:sym typeface="Huawei Sans" panose="020C0503030203020204" pitchFamily="34" charset="0"/>
              </a:rPr>
              <a:t>输入错误的关键字，按下</a:t>
            </a:r>
            <a:r>
              <a:rPr lang="en-US" altLang="zh-CN" dirty="0">
                <a:sym typeface="Huawei Sans" panose="020C0503030203020204" pitchFamily="34" charset="0"/>
              </a:rPr>
              <a:t>Tab</a:t>
            </a:r>
            <a:r>
              <a:rPr lang="zh-CN" altLang="en-US" dirty="0">
                <a:sym typeface="Huawei Sans" panose="020C0503030203020204" pitchFamily="34" charset="0"/>
              </a:rPr>
              <a:t>键</a:t>
            </a:r>
            <a:endParaRPr lang="en-US" altLang="zh-CN" dirty="0">
              <a:sym typeface="Huawei Sans" panose="020C0503030203020204" pitchFamily="34" charset="0"/>
            </a:endParaRPr>
          </a:p>
          <a:p>
            <a:r>
              <a:rPr lang="en-US" altLang="zh-CN" dirty="0">
                <a:sym typeface="Huawei Sans" panose="020C0503030203020204" pitchFamily="34" charset="0"/>
              </a:rPr>
              <a:t>[Huawei] info-center </a:t>
            </a:r>
            <a:r>
              <a:rPr lang="en-US" altLang="zh-CN" dirty="0" err="1">
                <a:sym typeface="Huawei Sans" panose="020C0503030203020204" pitchFamily="34" charset="0"/>
              </a:rPr>
              <a:t>loglog</a:t>
            </a:r>
            <a:endParaRPr lang="zh-CN" altLang="en-US" dirty="0">
              <a:sym typeface="Huawei Sans" panose="020C0503030203020204" pitchFamily="34" charset="0"/>
            </a:endParaRPr>
          </a:p>
        </p:txBody>
      </p:sp>
    </p:spTree>
    <p:extLst>
      <p:ext uri="{BB962C8B-B14F-4D97-AF65-F5344CB8AC3E}">
        <p14:creationId xmlns:p14="http://schemas.microsoft.com/office/powerpoint/2010/main" val="2095866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使用命令行在线帮助</a:t>
            </a:r>
          </a:p>
        </p:txBody>
      </p:sp>
      <p:sp>
        <p:nvSpPr>
          <p:cNvPr id="3" name="文本占位符 2"/>
          <p:cNvSpPr>
            <a:spLocks noGrp="1"/>
          </p:cNvSpPr>
          <p:nvPr>
            <p:ph type="body" sz="quarter" idx="10"/>
          </p:nvPr>
        </p:nvSpPr>
        <p:spPr>
          <a:xfrm>
            <a:off x="468317" y="1233488"/>
            <a:ext cx="11276183" cy="1127575"/>
          </a:xfrm>
        </p:spPr>
        <p:txBody>
          <a:bodyPr/>
          <a:lstStyle/>
          <a:p>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用户在使用命令行时，可以使用在线帮助以获取实时帮助，从而无需记忆大量的复杂的命令。</a:t>
            </a: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命令行在线帮助可分为完全帮助和部分帮助，可通过输入“</a:t>
            </a:r>
            <a:r>
              <a:rPr lang="zh-CN" altLang="en-US" sz="20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”实现。</a:t>
            </a:r>
          </a:p>
          <a:p>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圆角矩形 75"/>
          <p:cNvSpPr/>
          <p:nvPr/>
        </p:nvSpPr>
        <p:spPr>
          <a:xfrm>
            <a:off x="502682" y="2379928"/>
            <a:ext cx="5556806" cy="33545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完全帮助</a:t>
            </a:r>
          </a:p>
        </p:txBody>
      </p:sp>
      <p:sp>
        <p:nvSpPr>
          <p:cNvPr id="5" name="圆角矩形 75"/>
          <p:cNvSpPr/>
          <p:nvPr/>
        </p:nvSpPr>
        <p:spPr>
          <a:xfrm>
            <a:off x="502682" y="2811432"/>
            <a:ext cx="5556806" cy="349383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a:lnSpc>
                <a:spcPts val="2600"/>
              </a:lnSpc>
              <a:spcAft>
                <a:spcPts val="600"/>
              </a:spcAft>
              <a:buFont typeface="Arial" panose="020B0604020202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当用户输入命令时，可以使用命令行的完全帮助获取全部关键字和参数的提示。</a:t>
            </a:r>
          </a:p>
          <a:p>
            <a:pPr marL="177800" indent="-177800" algn="just">
              <a:lnSpc>
                <a:spcPts val="2600"/>
              </a:lnSpc>
              <a:spcAft>
                <a:spcPts val="600"/>
              </a:spcAft>
              <a:buFont typeface="Arial" panose="020B0604020202020204" pitchFamily="34" charset="0"/>
              <a:buChar char="•"/>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75"/>
          <p:cNvSpPr/>
          <p:nvPr/>
        </p:nvSpPr>
        <p:spPr>
          <a:xfrm>
            <a:off x="6187694" y="2376861"/>
            <a:ext cx="5556806" cy="33545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部分帮助</a:t>
            </a:r>
          </a:p>
        </p:txBody>
      </p:sp>
      <p:sp>
        <p:nvSpPr>
          <p:cNvPr id="7" name="圆角矩形 75"/>
          <p:cNvSpPr/>
          <p:nvPr/>
        </p:nvSpPr>
        <p:spPr>
          <a:xfrm>
            <a:off x="6187694" y="2808365"/>
            <a:ext cx="5556806" cy="3496899"/>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a:lnSpc>
                <a:spcPts val="2600"/>
              </a:lnSpc>
              <a:spcAft>
                <a:spcPts val="600"/>
              </a:spcAft>
              <a:buFont typeface="Arial" panose="020B0604020202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当用户输入命令时，如果只记得此命令关键字的开头一个或几个字符，可以使用命令行的部分帮助获取以该字符串开头的所有关键字的提示。</a:t>
            </a:r>
          </a:p>
          <a:p>
            <a:pPr marL="177800" indent="-177800" algn="just">
              <a:lnSpc>
                <a:spcPts val="2600"/>
              </a:lnSpc>
              <a:spcAft>
                <a:spcPts val="600"/>
              </a:spcAft>
              <a:buFont typeface="Arial" panose="020B0604020202020204" pitchFamily="34" charset="0"/>
              <a:buChar char="•"/>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文本框 7"/>
          <p:cNvSpPr txBox="1"/>
          <p:nvPr/>
        </p:nvSpPr>
        <p:spPr>
          <a:xfrm>
            <a:off x="647762" y="3547202"/>
            <a:ext cx="5266645" cy="2646878"/>
          </a:xfrm>
          <a:prstGeom prst="rect">
            <a:avLst/>
          </a:prstGeom>
          <a:solidFill>
            <a:srgbClr val="F4FBFE"/>
          </a:solidFill>
          <a:ln>
            <a:solidFill>
              <a:srgbClr val="99DFF9"/>
            </a:solidFill>
          </a:ln>
        </p:spPr>
        <p:txBody>
          <a:bodyPr wrap="square" rtlCol="0">
            <a:spAutoFit/>
          </a:bodyPr>
          <a:lstStyle/>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&lt;Huawei&gt; </a:t>
            </a:r>
            <a:r>
              <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a:t>
            </a: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User view commands:</a:t>
            </a: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arp</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-ping       ARP-ping</a:t>
            </a: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autosave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&lt;Group&gt;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autosave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command group</a:t>
            </a: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backup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Backup</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information</a:t>
            </a: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cd             Change current directory</a:t>
            </a: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clear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Clear</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clock          Specify the system clock</a:t>
            </a: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9" name="文本框 8"/>
          <p:cNvSpPr txBox="1"/>
          <p:nvPr/>
        </p:nvSpPr>
        <p:spPr>
          <a:xfrm>
            <a:off x="6332774" y="3929068"/>
            <a:ext cx="5266645" cy="1769715"/>
          </a:xfrm>
          <a:prstGeom prst="rect">
            <a:avLst/>
          </a:prstGeom>
          <a:solidFill>
            <a:srgbClr val="F4FBFE"/>
          </a:solidFill>
          <a:ln>
            <a:solidFill>
              <a:srgbClr val="99DFF9"/>
            </a:solidFill>
          </a:ln>
        </p:spPr>
        <p:txBody>
          <a:bodyPr wrap="square" rtlCol="0">
            <a:spAutoFit/>
          </a:bodyPr>
          <a:lstStyle/>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&lt;Huawei&gt; </a:t>
            </a:r>
            <a:r>
              <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d?</a:t>
            </a: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debugging  &lt;Group&gt; debugging command group</a:t>
            </a: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delete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Delete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 file</a:t>
            </a: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dialer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Dialer</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dir</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List files on a filesystem</a:t>
            </a:r>
          </a:p>
          <a:p>
            <a:pPr algn="just">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display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Display</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information </a:t>
            </a:r>
          </a:p>
        </p:txBody>
      </p:sp>
    </p:spTree>
    <p:extLst>
      <p:ext uri="{BB962C8B-B14F-4D97-AF65-F5344CB8AC3E}">
        <p14:creationId xmlns:p14="http://schemas.microsoft.com/office/powerpoint/2010/main" val="3949573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解读命令行的错误信息</a:t>
            </a:r>
          </a:p>
        </p:txBody>
      </p:sp>
      <p:sp>
        <p:nvSpPr>
          <p:cNvPr id="3" name="文本占位符 2"/>
          <p:cNvSpPr>
            <a:spLocks noGrp="1"/>
          </p:cNvSpPr>
          <p:nvPr>
            <p:ph type="body" sz="quarter" idx="10"/>
          </p:nvPr>
        </p:nvSpPr>
        <p:spPr>
          <a:xfrm>
            <a:off x="468317" y="1233488"/>
            <a:ext cx="11276183" cy="847975"/>
          </a:xfrm>
        </p:spPr>
        <p:txBody>
          <a:bodyPr/>
          <a:lstStyle/>
          <a:p>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用户键入的命令，如果通过语法检查，则正确执行，否则系统将会向用户报告错误信息。</a:t>
            </a:r>
          </a:p>
        </p:txBody>
      </p:sp>
      <p:grpSp>
        <p:nvGrpSpPr>
          <p:cNvPr id="7" name="组合 6"/>
          <p:cNvGrpSpPr/>
          <p:nvPr/>
        </p:nvGrpSpPr>
        <p:grpSpPr>
          <a:xfrm>
            <a:off x="1175028" y="2081463"/>
            <a:ext cx="9470112" cy="3323988"/>
            <a:chOff x="757933" y="2444511"/>
            <a:chExt cx="9470112" cy="3323988"/>
          </a:xfrm>
        </p:grpSpPr>
        <p:sp>
          <p:nvSpPr>
            <p:cNvPr id="4" name="矩形 3"/>
            <p:cNvSpPr/>
            <p:nvPr/>
          </p:nvSpPr>
          <p:spPr>
            <a:xfrm>
              <a:off x="769637" y="2444512"/>
              <a:ext cx="9458408" cy="3323987"/>
            </a:xfrm>
            <a:prstGeom prst="rect">
              <a:avLst/>
            </a:prstGeom>
            <a:solidFill>
              <a:srgbClr val="F4FBFE"/>
            </a:solidFill>
            <a:ln>
              <a:solidFill>
                <a:srgbClr val="99DFF9"/>
              </a:solidFill>
            </a:ln>
            <a:effectLst/>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sysname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Error:Incomplete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command found at ‘^’ position.	</a:t>
              </a:r>
              <a:r>
                <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箭头所指地方提示</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命令不完整，需要进一步补齐</a:t>
              </a:r>
              <a:endPar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 router if 1.1.1.1</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Error: Unrecognized command found at ‘^’ position.       </a:t>
              </a:r>
              <a:r>
                <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箭头所指地方提示该命令不能识别，需要确认命令正确性</a:t>
              </a:r>
              <a:endPar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 a</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t>
              </a:r>
            </a:p>
            <a:p>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Error:Ambiguous</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command found at ‘^’ position.</a:t>
              </a:r>
              <a:r>
                <a:rPr lang="en-US" altLang="zh-CN" sz="14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箭头所指的命令不明确，有多个</a:t>
              </a:r>
              <a:r>
                <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a:t>
              </a:r>
              <a:r>
                <a:rPr lang="zh-CN" alt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开头的关键字</a:t>
              </a:r>
              <a:endPar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sz="14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[Huawei-GigabitEthernet0/0/0]</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ospf</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cost 800000           </a:t>
              </a:r>
              <a:r>
                <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箭头所指的参数值越界</a:t>
              </a:r>
              <a:endPar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Error: Wrong parameter found at '^' position.</a:t>
              </a:r>
            </a:p>
          </p:txBody>
        </p:sp>
        <p:sp>
          <p:nvSpPr>
            <p:cNvPr id="6" name="圆角矩形 75"/>
            <p:cNvSpPr/>
            <p:nvPr/>
          </p:nvSpPr>
          <p:spPr>
            <a:xfrm>
              <a:off x="757933" y="2444511"/>
              <a:ext cx="9470111" cy="3323987"/>
            </a:xfrm>
            <a:prstGeom prst="roundRect">
              <a:avLst>
                <a:gd name="adj" fmla="val 874"/>
              </a:avLst>
            </a:prstGeom>
            <a:no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a:lnSpc>
                  <a:spcPts val="2600"/>
                </a:lnSpc>
                <a:spcAft>
                  <a:spcPts val="600"/>
                </a:spcAft>
                <a:buFont typeface="Arial" panose="020B0604020202020204" pitchFamily="34" charset="0"/>
                <a:buChar char="•"/>
              </a:pPr>
              <a:endPar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177800" indent="-177800" algn="just">
                <a:lnSpc>
                  <a:spcPts val="2600"/>
                </a:lnSpc>
                <a:spcAft>
                  <a:spcPts val="600"/>
                </a:spcAft>
                <a:buFont typeface="Arial" panose="020B0604020202020204" pitchFamily="34" charset="0"/>
                <a:buChar char="•"/>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782979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使用</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undo</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命令行</a:t>
            </a:r>
          </a:p>
        </p:txBody>
      </p:sp>
      <p:sp>
        <p:nvSpPr>
          <p:cNvPr id="3" name="文本占位符 2"/>
          <p:cNvSpPr>
            <a:spLocks noGrp="1"/>
          </p:cNvSpPr>
          <p:nvPr>
            <p:ph type="body" sz="quarter" idx="10"/>
          </p:nvPr>
        </p:nvSpPr>
        <p:spPr>
          <a:xfrm>
            <a:off x="468317" y="1233488"/>
            <a:ext cx="11276183" cy="1016417"/>
          </a:xfrm>
        </p:spPr>
        <p:txBody>
          <a:bodyPr/>
          <a:lstStyle/>
          <a:p>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在命令前加</a:t>
            </a: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undo</a:t>
            </a:r>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关键字，即为</a:t>
            </a:r>
            <a:r>
              <a:rPr lang="en-US" altLang="zh-CN" sz="20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undo</a:t>
            </a:r>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命令行。</a:t>
            </a: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undo</a:t>
            </a:r>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命令行一般用来恢复缺省情况、</a:t>
            </a:r>
            <a:r>
              <a:rPr lang="zh-CN" altLang="en-US" sz="20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禁用某个功能或者删除某项</a:t>
            </a:r>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配置。以下为参考案例：</a:t>
            </a:r>
          </a:p>
        </p:txBody>
      </p:sp>
      <p:sp>
        <p:nvSpPr>
          <p:cNvPr id="6" name="文本框 5"/>
          <p:cNvSpPr txBox="1"/>
          <p:nvPr/>
        </p:nvSpPr>
        <p:spPr>
          <a:xfrm>
            <a:off x="1594177" y="2615837"/>
            <a:ext cx="7541641" cy="1061829"/>
          </a:xfrm>
          <a:prstGeom prst="rect">
            <a:avLst/>
          </a:prstGeom>
          <a:solidFill>
            <a:srgbClr val="F4FBFE"/>
          </a:solidFill>
          <a:ln>
            <a:solidFill>
              <a:srgbClr val="99DFF9"/>
            </a:solidFill>
          </a:ln>
        </p:spPr>
        <p:txBody>
          <a:bodyPr wrap="square" rtlCol="0">
            <a:spAutoFit/>
          </a:bodyPr>
          <a:lstStyle/>
          <a:p>
            <a:pPr algn="just">
              <a:spcAft>
                <a:spcPts val="600"/>
              </a:spcAft>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&lt;Huawei&gt; system-view</a:t>
            </a:r>
          </a:p>
          <a:p>
            <a:pPr algn="just">
              <a:spcAft>
                <a:spcPts val="600"/>
              </a:spcAft>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[Huawei] </a:t>
            </a:r>
            <a:r>
              <a:rPr lang="en-US" altLang="zh-CN" sz="1200" dirty="0" err="1">
                <a:latin typeface="Huawei Sans" panose="020C0503030203020204" pitchFamily="34" charset="0"/>
                <a:ea typeface="方正兰亭黑简体" panose="02000000000000000000" pitchFamily="2" charset="-122"/>
                <a:sym typeface="Huawei Sans" panose="020C0503030203020204" pitchFamily="34" charset="0"/>
              </a:rPr>
              <a:t>sysname</a:t>
            </a: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 Server</a:t>
            </a:r>
          </a:p>
          <a:p>
            <a:pPr algn="just">
              <a:spcAft>
                <a:spcPts val="600"/>
              </a:spcAft>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[Server] undo </a:t>
            </a:r>
            <a:r>
              <a:rPr lang="en-US" altLang="zh-CN" sz="1200" dirty="0" err="1">
                <a:latin typeface="Huawei Sans" panose="020C0503030203020204" pitchFamily="34" charset="0"/>
                <a:ea typeface="方正兰亭黑简体" panose="02000000000000000000" pitchFamily="2" charset="-122"/>
                <a:sym typeface="Huawei Sans" panose="020C0503030203020204" pitchFamily="34" charset="0"/>
              </a:rPr>
              <a:t>sysname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algn="just">
              <a:spcAft>
                <a:spcPts val="600"/>
              </a:spcAft>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[Huawei]</a:t>
            </a:r>
          </a:p>
        </p:txBody>
      </p:sp>
      <p:sp>
        <p:nvSpPr>
          <p:cNvPr id="10" name="文本框 9"/>
          <p:cNvSpPr txBox="1"/>
          <p:nvPr/>
        </p:nvSpPr>
        <p:spPr>
          <a:xfrm>
            <a:off x="1594177" y="5407819"/>
            <a:ext cx="7541641" cy="800219"/>
          </a:xfrm>
          <a:prstGeom prst="rect">
            <a:avLst/>
          </a:prstGeom>
          <a:solidFill>
            <a:srgbClr val="F4FBFE"/>
          </a:solidFill>
          <a:ln>
            <a:solidFill>
              <a:srgbClr val="99DFF9"/>
            </a:solidFill>
          </a:ln>
        </p:spPr>
        <p:txBody>
          <a:bodyPr wrap="square" rtlCol="0">
            <a:spAutoFit/>
          </a:bodyPr>
          <a:lstStyle/>
          <a:p>
            <a:pPr algn="just">
              <a:spcAft>
                <a:spcPts val="600"/>
              </a:spcAft>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[Huawei]interface g0/0/1</a:t>
            </a:r>
          </a:p>
          <a:p>
            <a:pPr algn="just">
              <a:spcAft>
                <a:spcPts val="600"/>
              </a:spcAft>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[Huawei-GigabitEthernet0/0/1]</a:t>
            </a:r>
            <a:r>
              <a:rPr lang="en-US" altLang="zh-CN" sz="1200" dirty="0" err="1">
                <a:latin typeface="Huawei Sans" panose="020C0503030203020204" pitchFamily="34" charset="0"/>
                <a:ea typeface="方正兰亭黑简体" panose="02000000000000000000" pitchFamily="2" charset="-122"/>
                <a:sym typeface="Huawei Sans" panose="020C0503030203020204" pitchFamily="34" charset="0"/>
              </a:rPr>
              <a:t>ip</a:t>
            </a: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 address 192.168.1.1 24</a:t>
            </a:r>
          </a:p>
          <a:p>
            <a:pPr algn="just">
              <a:spcAft>
                <a:spcPts val="600"/>
              </a:spcAft>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[Huawei-GigabitEthernet0/0/1]undo </a:t>
            </a:r>
            <a:r>
              <a:rPr lang="en-US" altLang="zh-CN" sz="1200" dirty="0" err="1">
                <a:latin typeface="Huawei Sans" panose="020C0503030203020204" pitchFamily="34" charset="0"/>
                <a:ea typeface="方正兰亭黑简体" panose="02000000000000000000" pitchFamily="2" charset="-122"/>
                <a:sym typeface="Huawei Sans" panose="020C0503030203020204" pitchFamily="34" charset="0"/>
              </a:rPr>
              <a:t>ip</a:t>
            </a: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 address</a:t>
            </a:r>
          </a:p>
        </p:txBody>
      </p:sp>
      <p:sp>
        <p:nvSpPr>
          <p:cNvPr id="18" name="文本框 17"/>
          <p:cNvSpPr txBox="1"/>
          <p:nvPr/>
        </p:nvSpPr>
        <p:spPr>
          <a:xfrm>
            <a:off x="1594177" y="4143904"/>
            <a:ext cx="7541641" cy="800219"/>
          </a:xfrm>
          <a:prstGeom prst="rect">
            <a:avLst/>
          </a:prstGeom>
          <a:solidFill>
            <a:srgbClr val="F4FBFE"/>
          </a:solidFill>
          <a:ln>
            <a:solidFill>
              <a:srgbClr val="99DFF9"/>
            </a:solidFill>
          </a:ln>
        </p:spPr>
        <p:txBody>
          <a:bodyPr wrap="square" rtlCol="0">
            <a:spAutoFit/>
          </a:bodyPr>
          <a:lstStyle/>
          <a:p>
            <a:pPr algn="just">
              <a:spcAft>
                <a:spcPts val="600"/>
              </a:spcAft>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&lt;Huawei&gt; system-view</a:t>
            </a:r>
          </a:p>
          <a:p>
            <a:pPr algn="just">
              <a:spcAft>
                <a:spcPts val="600"/>
              </a:spcAft>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[Huawei] ftp server enable </a:t>
            </a:r>
          </a:p>
          <a:p>
            <a:pPr algn="just">
              <a:spcAft>
                <a:spcPts val="600"/>
              </a:spcAft>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[Huawei] undo ftp server</a:t>
            </a:r>
          </a:p>
        </p:txBody>
      </p:sp>
      <p:sp>
        <p:nvSpPr>
          <p:cNvPr id="4" name="文本框 3"/>
          <p:cNvSpPr txBox="1"/>
          <p:nvPr/>
        </p:nvSpPr>
        <p:spPr>
          <a:xfrm>
            <a:off x="1190945" y="2256970"/>
            <a:ext cx="5631366" cy="369332"/>
          </a:xfrm>
          <a:prstGeom prst="rect">
            <a:avLst/>
          </a:prstGeom>
          <a:noFill/>
        </p:spPr>
        <p:txBody>
          <a:bodyPr wrap="square" rtlCol="0">
            <a:spAutoFit/>
          </a:bodyPr>
          <a:lstStyle/>
          <a:p>
            <a:pPr marL="285750" indent="-285750">
              <a:buFont typeface="Huawei Sans" panose="020C0503030203020204" pitchFamily="34" charset="0"/>
              <a:buChar char="▫"/>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使用</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undo</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命令行恢复缺省情况</a:t>
            </a:r>
          </a:p>
        </p:txBody>
      </p:sp>
      <p:sp>
        <p:nvSpPr>
          <p:cNvPr id="11" name="文本框 10"/>
          <p:cNvSpPr txBox="1"/>
          <p:nvPr/>
        </p:nvSpPr>
        <p:spPr>
          <a:xfrm>
            <a:off x="1190945" y="3772093"/>
            <a:ext cx="5631366" cy="369332"/>
          </a:xfrm>
          <a:prstGeom prst="rect">
            <a:avLst/>
          </a:prstGeom>
          <a:noFill/>
        </p:spPr>
        <p:txBody>
          <a:bodyPr wrap="square" rtlCol="0">
            <a:spAutoFit/>
          </a:bodyPr>
          <a:lstStyle/>
          <a:p>
            <a:pPr marL="285750" indent="-285750">
              <a:buFont typeface="Huawei Sans" panose="020C0503030203020204" pitchFamily="34" charset="0"/>
              <a:buChar char="▫"/>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使用</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undo</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命令禁用某个功能</a:t>
            </a:r>
          </a:p>
        </p:txBody>
      </p:sp>
      <p:sp>
        <p:nvSpPr>
          <p:cNvPr id="12" name="文本框 11"/>
          <p:cNvSpPr txBox="1"/>
          <p:nvPr/>
        </p:nvSpPr>
        <p:spPr>
          <a:xfrm>
            <a:off x="1190945" y="5013508"/>
            <a:ext cx="5631366" cy="369332"/>
          </a:xfrm>
          <a:prstGeom prst="rect">
            <a:avLst/>
          </a:prstGeom>
          <a:noFill/>
        </p:spPr>
        <p:txBody>
          <a:bodyPr wrap="square" rtlCol="0">
            <a:spAutoFit/>
          </a:bodyPr>
          <a:lstStyle/>
          <a:p>
            <a:pPr marL="285750" indent="-285750">
              <a:buFont typeface="Huawei Sans" panose="020C0503030203020204" pitchFamily="34" charset="0"/>
              <a:buChar char="▫"/>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使用</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undo</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命令删除某项设置</a:t>
            </a:r>
          </a:p>
        </p:txBody>
      </p:sp>
    </p:spTree>
    <p:extLst>
      <p:ext uri="{BB962C8B-B14F-4D97-AF65-F5344CB8AC3E}">
        <p14:creationId xmlns:p14="http://schemas.microsoft.com/office/powerpoint/2010/main" val="3185312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使用命令行的快捷键</a:t>
            </a:r>
          </a:p>
        </p:txBody>
      </p:sp>
      <p:sp>
        <p:nvSpPr>
          <p:cNvPr id="3" name="文本占位符 2"/>
          <p:cNvSpPr>
            <a:spLocks noGrp="1"/>
          </p:cNvSpPr>
          <p:nvPr>
            <p:ph type="body" sz="quarter" idx="10"/>
          </p:nvPr>
        </p:nvSpPr>
        <p:spPr>
          <a:xfrm>
            <a:off x="468317" y="1233488"/>
            <a:ext cx="11276183" cy="1122254"/>
          </a:xfrm>
        </p:spPr>
        <p:txBody>
          <a:bodyPr/>
          <a:lstStyle/>
          <a:p>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用户可以使用设备中的快捷键，完成对命令的快速输入，从而简化操作。</a:t>
            </a:r>
          </a:p>
          <a:p>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系统中的快捷键分成两类，</a:t>
            </a:r>
            <a:r>
              <a:rPr lang="zh-CN" altLang="en-US" sz="20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自定义快捷键</a:t>
            </a:r>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和</a:t>
            </a:r>
            <a:r>
              <a:rPr lang="zh-CN" altLang="en-US" sz="20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系统快捷键</a:t>
            </a:r>
            <a:r>
              <a:rPr lang="zh-CN" altLang="en-US" sz="2000" dirty="0">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4" name="圆角矩形 75"/>
          <p:cNvSpPr/>
          <p:nvPr/>
        </p:nvSpPr>
        <p:spPr>
          <a:xfrm>
            <a:off x="6639698" y="2372249"/>
            <a:ext cx="4782240" cy="33545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系统快捷键</a:t>
            </a:r>
          </a:p>
        </p:txBody>
      </p:sp>
      <p:sp>
        <p:nvSpPr>
          <p:cNvPr id="5" name="圆角矩形 75"/>
          <p:cNvSpPr/>
          <p:nvPr/>
        </p:nvSpPr>
        <p:spPr>
          <a:xfrm>
            <a:off x="6639698" y="2803754"/>
            <a:ext cx="4782240" cy="3436410"/>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CTRL_A</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：将光标移动到当前行的开头</a:t>
            </a:r>
          </a:p>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CTRL_B</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：将光标向左移动一个字符</a:t>
            </a:r>
          </a:p>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CTRL_C</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：停止当前命令的运行</a:t>
            </a:r>
          </a:p>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CTRL_E</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：将光标移动到当前行的末尾</a:t>
            </a:r>
          </a:p>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CTRL_X</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：删除光标左侧所有的字符</a:t>
            </a:r>
          </a:p>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CTRL_Y</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：删除光标所在位置及其右侧所有的字符</a:t>
            </a:r>
          </a:p>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CTRL_Z</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：返回到用户视图</a:t>
            </a:r>
          </a:p>
          <a:p>
            <a:pPr marL="177800" indent="-177800" algn="just">
              <a:lnSpc>
                <a:spcPts val="2600"/>
              </a:lnSpc>
              <a:spcAft>
                <a:spcPts val="600"/>
              </a:spcAft>
              <a:buFont typeface="Arial" panose="020B0604020202020204" pitchFamily="34" charset="0"/>
              <a:buChar char="•"/>
            </a:pP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 </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：终止当前连接或切换连接</a:t>
            </a:r>
          </a:p>
        </p:txBody>
      </p:sp>
      <p:sp>
        <p:nvSpPr>
          <p:cNvPr id="6" name="圆角矩形 75"/>
          <p:cNvSpPr/>
          <p:nvPr/>
        </p:nvSpPr>
        <p:spPr>
          <a:xfrm>
            <a:off x="843332" y="2372249"/>
            <a:ext cx="4782240" cy="33545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自定义快捷键</a:t>
            </a:r>
          </a:p>
        </p:txBody>
      </p:sp>
      <p:sp>
        <p:nvSpPr>
          <p:cNvPr id="7" name="圆角矩形 75"/>
          <p:cNvSpPr/>
          <p:nvPr/>
        </p:nvSpPr>
        <p:spPr>
          <a:xfrm>
            <a:off x="843332" y="2803754"/>
            <a:ext cx="4782240" cy="3436410"/>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a:lnSpc>
                <a:spcPts val="2600"/>
              </a:lnSpc>
              <a:spcAft>
                <a:spcPts val="600"/>
              </a:spcAft>
              <a:buFont typeface="Arial" panose="020B0604020202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自定义快捷键：共有</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4</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个，</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&lt;</a:t>
            </a:r>
            <a:r>
              <a:rPr lang="en-US" altLang="zh-CN" sz="16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Ctrl+G</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&gt;</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&lt;</a:t>
            </a:r>
            <a:r>
              <a:rPr lang="en-US" altLang="zh-CN" sz="16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Ctrl+L</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&gt;</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&lt;</a:t>
            </a:r>
            <a:r>
              <a:rPr lang="en-US" altLang="zh-CN" sz="16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Ctrl+O</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&gt;</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和</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&lt;</a:t>
            </a:r>
            <a:r>
              <a:rPr lang="en-US" altLang="zh-CN" sz="16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Ctrl+U</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&gt;</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177800" indent="-177800" algn="just">
              <a:lnSpc>
                <a:spcPts val="2600"/>
              </a:lnSpc>
              <a:spcAft>
                <a:spcPts val="600"/>
              </a:spcAft>
              <a:buFont typeface="Arial" panose="020B0604020202020204" pitchFamily="34" charset="0"/>
              <a:buChar char="•"/>
            </a:pP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用户可以根据自己的需要将这</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4</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个快捷键与任意命令进行关联，当使用快捷键时，系统自动执行它所对应的命令。</a:t>
            </a:r>
          </a:p>
        </p:txBody>
      </p:sp>
      <p:sp>
        <p:nvSpPr>
          <p:cNvPr id="8" name="文本框 7"/>
          <p:cNvSpPr txBox="1"/>
          <p:nvPr/>
        </p:nvSpPr>
        <p:spPr>
          <a:xfrm>
            <a:off x="1004094" y="4741224"/>
            <a:ext cx="4420313" cy="797078"/>
          </a:xfrm>
          <a:prstGeom prst="rect">
            <a:avLst/>
          </a:prstGeom>
          <a:solidFill>
            <a:srgbClr val="F4FBFE"/>
          </a:solidFill>
          <a:ln>
            <a:solidFill>
              <a:srgbClr val="99DFF9"/>
            </a:solidFill>
          </a:ln>
        </p:spPr>
        <p:txBody>
          <a:bodyPr wrap="square" rtlCol="0">
            <a:spAutoFit/>
          </a:bodyPr>
          <a:lstStyle/>
          <a:p>
            <a:pPr algn="just">
              <a:lnSpc>
                <a:spcPts val="2600"/>
              </a:lnSpc>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&lt;Huawei&gt; system-view</a:t>
            </a:r>
          </a:p>
          <a:p>
            <a:pPr algn="just">
              <a:lnSpc>
                <a:spcPts val="2600"/>
              </a:lnSpc>
              <a:spcAft>
                <a:spcPts val="600"/>
              </a:spcAft>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 hotkey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ctrl_l</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"display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tcp</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status"</a:t>
            </a:r>
          </a:p>
        </p:txBody>
      </p:sp>
    </p:spTree>
    <p:extLst>
      <p:ext uri="{BB962C8B-B14F-4D97-AF65-F5344CB8AC3E}">
        <p14:creationId xmlns:p14="http://schemas.microsoft.com/office/powerpoint/2010/main" val="4085699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基础</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b="1">
                <a:latin typeface="Huawei Sans" panose="020C0503030203020204" pitchFamily="34" charset="0"/>
                <a:ea typeface="方正兰亭黑简体" panose="02000000000000000000" pitchFamily="2" charset="-122"/>
                <a:sym typeface="Huawei Sans" panose="020C0503030203020204" pitchFamily="34" charset="0"/>
              </a:rPr>
              <a:t>命令行</a:t>
            </a:r>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基础</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命令视图与使用</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lvl="1">
              <a:buFont typeface="微软雅黑" panose="020B0503020204020204" pitchFamily="34" charset="-122"/>
              <a:buChar char="▪"/>
            </a:pPr>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基本配置命令</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buFont typeface="微软雅黑" panose="020B0503020204020204" pitchFamily="34" charset="-122"/>
              <a:buChar char="▫"/>
            </a:pPr>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案例分析</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marL="403039" lvl="1" indent="0">
              <a:buNone/>
            </a:pP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marL="0" indent="0">
              <a:buNone/>
            </a:pPr>
            <a:endPar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09531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69565" y="1233488"/>
            <a:ext cx="11274935" cy="5148262"/>
          </a:xfrm>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通用路由平台</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Versatile Routing Platform</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）是华为公司数据通信产品的通用操作系统平台。它以</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业务为核心，采用组件化的体系结构，在实现丰富功能特性的同时，还提供了基于应用的可裁剪和可扩展的功能，使得路由器和交换机的运行效率大大增加。熟悉</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操作系统并且熟练掌握</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配置是高效管理华为网络设备的必备基础。</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本课程主要介绍</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的基本概念、常用命令和</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CLI</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界面的使用。</a:t>
            </a:r>
          </a:p>
        </p:txBody>
      </p:sp>
    </p:spTree>
    <p:extLst>
      <p:ext uri="{BB962C8B-B14F-4D97-AF65-F5344CB8AC3E}">
        <p14:creationId xmlns:p14="http://schemas.microsoft.com/office/powerpoint/2010/main" val="102998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常见文件系统操作命令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7" name="组合 16"/>
          <p:cNvGrpSpPr/>
          <p:nvPr/>
        </p:nvGrpSpPr>
        <p:grpSpPr>
          <a:xfrm>
            <a:off x="552892" y="2407924"/>
            <a:ext cx="10982428" cy="770701"/>
            <a:chOff x="551384" y="1365312"/>
            <a:chExt cx="11089232" cy="770701"/>
          </a:xfrm>
        </p:grpSpPr>
        <p:sp>
          <p:nvSpPr>
            <p:cNvPr id="4" name="矩形 3"/>
            <p:cNvSpPr/>
            <p:nvPr/>
          </p:nvSpPr>
          <p:spPr>
            <a:xfrm>
              <a:off x="844049" y="1797459"/>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err="1">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dir</a:t>
              </a:r>
              <a:r>
                <a:rPr lang="en-US" altLang="zh-CN"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p>
          </p:txBody>
        </p:sp>
        <p:sp>
          <p:nvSpPr>
            <p:cNvPr id="5" name="矩形 4"/>
            <p:cNvSpPr/>
            <p:nvPr/>
          </p:nvSpPr>
          <p:spPr>
            <a:xfrm>
              <a:off x="551384" y="1365312"/>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2.</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显示当前目录下的文件信息</a:t>
              </a:r>
            </a:p>
          </p:txBody>
        </p:sp>
      </p:grpSp>
      <p:grpSp>
        <p:nvGrpSpPr>
          <p:cNvPr id="16" name="组合 15"/>
          <p:cNvGrpSpPr/>
          <p:nvPr/>
        </p:nvGrpSpPr>
        <p:grpSpPr>
          <a:xfrm>
            <a:off x="552892" y="3378000"/>
            <a:ext cx="10982428" cy="770701"/>
            <a:chOff x="572649" y="2546660"/>
            <a:chExt cx="11089232" cy="770701"/>
          </a:xfrm>
        </p:grpSpPr>
        <p:sp>
          <p:nvSpPr>
            <p:cNvPr id="7" name="矩形 6"/>
            <p:cNvSpPr/>
            <p:nvPr/>
          </p:nvSpPr>
          <p:spPr>
            <a:xfrm>
              <a:off x="865313" y="2978807"/>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more</a:t>
              </a:r>
            </a:p>
          </p:txBody>
        </p:sp>
        <p:sp>
          <p:nvSpPr>
            <p:cNvPr id="8" name="矩形 7"/>
            <p:cNvSpPr/>
            <p:nvPr/>
          </p:nvSpPr>
          <p:spPr>
            <a:xfrm>
              <a:off x="572649" y="2546660"/>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3.</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查看文本文件的具体内容</a:t>
              </a:r>
            </a:p>
          </p:txBody>
        </p:sp>
      </p:grpSp>
      <p:grpSp>
        <p:nvGrpSpPr>
          <p:cNvPr id="15" name="组合 14"/>
          <p:cNvGrpSpPr/>
          <p:nvPr/>
        </p:nvGrpSpPr>
        <p:grpSpPr>
          <a:xfrm>
            <a:off x="552892" y="4369264"/>
            <a:ext cx="10982428" cy="770701"/>
            <a:chOff x="572649" y="3583573"/>
            <a:chExt cx="11089232" cy="770701"/>
          </a:xfrm>
        </p:grpSpPr>
        <p:sp>
          <p:nvSpPr>
            <p:cNvPr id="10" name="矩形 9"/>
            <p:cNvSpPr/>
            <p:nvPr/>
          </p:nvSpPr>
          <p:spPr>
            <a:xfrm>
              <a:off x="865312" y="4015720"/>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cd</a:t>
              </a:r>
            </a:p>
          </p:txBody>
        </p:sp>
        <p:sp>
          <p:nvSpPr>
            <p:cNvPr id="11" name="矩形 10"/>
            <p:cNvSpPr/>
            <p:nvPr/>
          </p:nvSpPr>
          <p:spPr>
            <a:xfrm>
              <a:off x="572649" y="3583573"/>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4.</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修改用户当前界面的工作目录</a:t>
              </a:r>
            </a:p>
          </p:txBody>
        </p:sp>
      </p:grpSp>
      <p:grpSp>
        <p:nvGrpSpPr>
          <p:cNvPr id="2" name="组合 1"/>
          <p:cNvGrpSpPr/>
          <p:nvPr/>
        </p:nvGrpSpPr>
        <p:grpSpPr>
          <a:xfrm>
            <a:off x="552892" y="5386136"/>
            <a:ext cx="10982428" cy="770701"/>
            <a:chOff x="572649" y="4609794"/>
            <a:chExt cx="11089232" cy="770701"/>
          </a:xfrm>
        </p:grpSpPr>
        <p:sp>
          <p:nvSpPr>
            <p:cNvPr id="13" name="矩形 12"/>
            <p:cNvSpPr/>
            <p:nvPr/>
          </p:nvSpPr>
          <p:spPr>
            <a:xfrm>
              <a:off x="865311" y="5041941"/>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err="1">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mkdir</a:t>
              </a:r>
              <a:endPar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4" name="矩形 13"/>
            <p:cNvSpPr/>
            <p:nvPr/>
          </p:nvSpPr>
          <p:spPr>
            <a:xfrm>
              <a:off x="572649" y="4609794"/>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5.</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创建新的目录</a:t>
              </a:r>
            </a:p>
          </p:txBody>
        </p:sp>
      </p:grpSp>
      <p:grpSp>
        <p:nvGrpSpPr>
          <p:cNvPr id="18" name="组合 17"/>
          <p:cNvGrpSpPr/>
          <p:nvPr/>
        </p:nvGrpSpPr>
        <p:grpSpPr>
          <a:xfrm>
            <a:off x="552893" y="1416660"/>
            <a:ext cx="10982427" cy="770701"/>
            <a:chOff x="551384" y="1365312"/>
            <a:chExt cx="11089232" cy="770701"/>
          </a:xfrm>
        </p:grpSpPr>
        <p:sp>
          <p:nvSpPr>
            <p:cNvPr id="19" name="矩形 18"/>
            <p:cNvSpPr/>
            <p:nvPr/>
          </p:nvSpPr>
          <p:spPr>
            <a:xfrm>
              <a:off x="844048" y="1797459"/>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err="1">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pwd</a:t>
              </a:r>
              <a:endParaRPr lang="zh-CN" altLang="en-US" sz="1600" b="1" i="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0" name="矩形 19"/>
            <p:cNvSpPr/>
            <p:nvPr/>
          </p:nvSpPr>
          <p:spPr>
            <a:xfrm>
              <a:off x="551384" y="1365312"/>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查看当前目录</a:t>
              </a:r>
            </a:p>
          </p:txBody>
        </p:sp>
      </p:grpSp>
    </p:spTree>
    <p:extLst>
      <p:ext uri="{BB962C8B-B14F-4D97-AF65-F5344CB8AC3E}">
        <p14:creationId xmlns:p14="http://schemas.microsoft.com/office/powerpoint/2010/main" val="1038598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常见文件系统操作命令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7" name="组合 16"/>
          <p:cNvGrpSpPr/>
          <p:nvPr/>
        </p:nvGrpSpPr>
        <p:grpSpPr>
          <a:xfrm>
            <a:off x="552892" y="2407924"/>
            <a:ext cx="10982428" cy="770701"/>
            <a:chOff x="551384" y="1365312"/>
            <a:chExt cx="11089232" cy="770701"/>
          </a:xfrm>
        </p:grpSpPr>
        <p:sp>
          <p:nvSpPr>
            <p:cNvPr id="4" name="矩形 3"/>
            <p:cNvSpPr/>
            <p:nvPr/>
          </p:nvSpPr>
          <p:spPr>
            <a:xfrm>
              <a:off x="791651" y="1797459"/>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copy</a:t>
              </a:r>
              <a:r>
                <a:rPr lang="en-US" altLang="zh-CN"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p>
          </p:txBody>
        </p:sp>
        <p:sp>
          <p:nvSpPr>
            <p:cNvPr id="5" name="矩形 4"/>
            <p:cNvSpPr/>
            <p:nvPr/>
          </p:nvSpPr>
          <p:spPr>
            <a:xfrm>
              <a:off x="551384" y="1365312"/>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7.</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复制文件</a:t>
              </a:r>
            </a:p>
          </p:txBody>
        </p:sp>
      </p:grpSp>
      <p:grpSp>
        <p:nvGrpSpPr>
          <p:cNvPr id="16" name="组合 15"/>
          <p:cNvGrpSpPr/>
          <p:nvPr/>
        </p:nvGrpSpPr>
        <p:grpSpPr>
          <a:xfrm>
            <a:off x="552892" y="3378000"/>
            <a:ext cx="10982428" cy="770701"/>
            <a:chOff x="572649" y="2546660"/>
            <a:chExt cx="11089232" cy="770701"/>
          </a:xfrm>
        </p:grpSpPr>
        <p:sp>
          <p:nvSpPr>
            <p:cNvPr id="7" name="矩形 6"/>
            <p:cNvSpPr/>
            <p:nvPr/>
          </p:nvSpPr>
          <p:spPr>
            <a:xfrm>
              <a:off x="812916" y="2978807"/>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move</a:t>
              </a:r>
            </a:p>
          </p:txBody>
        </p:sp>
        <p:sp>
          <p:nvSpPr>
            <p:cNvPr id="8" name="矩形 7"/>
            <p:cNvSpPr/>
            <p:nvPr/>
          </p:nvSpPr>
          <p:spPr>
            <a:xfrm>
              <a:off x="572649" y="2546660"/>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8.</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移动文件</a:t>
              </a:r>
            </a:p>
          </p:txBody>
        </p:sp>
      </p:grpSp>
      <p:grpSp>
        <p:nvGrpSpPr>
          <p:cNvPr id="15" name="组合 14"/>
          <p:cNvGrpSpPr/>
          <p:nvPr/>
        </p:nvGrpSpPr>
        <p:grpSpPr>
          <a:xfrm>
            <a:off x="552892" y="4369264"/>
            <a:ext cx="10982428" cy="770701"/>
            <a:chOff x="572649" y="3583573"/>
            <a:chExt cx="11089232" cy="770701"/>
          </a:xfrm>
        </p:grpSpPr>
        <p:sp>
          <p:nvSpPr>
            <p:cNvPr id="10" name="矩形 9"/>
            <p:cNvSpPr/>
            <p:nvPr/>
          </p:nvSpPr>
          <p:spPr>
            <a:xfrm>
              <a:off x="812916" y="4015720"/>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rename</a:t>
              </a:r>
            </a:p>
          </p:txBody>
        </p:sp>
        <p:sp>
          <p:nvSpPr>
            <p:cNvPr id="11" name="矩形 10"/>
            <p:cNvSpPr/>
            <p:nvPr/>
          </p:nvSpPr>
          <p:spPr>
            <a:xfrm>
              <a:off x="572649" y="3583573"/>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9.</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重命名文件</a:t>
              </a:r>
            </a:p>
          </p:txBody>
        </p:sp>
      </p:grpSp>
      <p:grpSp>
        <p:nvGrpSpPr>
          <p:cNvPr id="2" name="组合 1"/>
          <p:cNvGrpSpPr/>
          <p:nvPr/>
        </p:nvGrpSpPr>
        <p:grpSpPr>
          <a:xfrm>
            <a:off x="552892" y="5386136"/>
            <a:ext cx="10982428" cy="770701"/>
            <a:chOff x="572649" y="4609794"/>
            <a:chExt cx="11089232" cy="770701"/>
          </a:xfrm>
        </p:grpSpPr>
        <p:sp>
          <p:nvSpPr>
            <p:cNvPr id="13" name="矩形 12"/>
            <p:cNvSpPr/>
            <p:nvPr/>
          </p:nvSpPr>
          <p:spPr>
            <a:xfrm>
              <a:off x="812915" y="5041941"/>
              <a:ext cx="10608699" cy="338554"/>
            </a:xfrm>
            <a:prstGeom prst="rect">
              <a:avLst/>
            </a:prstGeom>
            <a:solidFill>
              <a:srgbClr val="F4FBFE"/>
            </a:solidFill>
            <a:ln>
              <a:solidFill>
                <a:srgbClr val="99DFF9"/>
              </a:solidFill>
            </a:ln>
          </p:spPr>
          <p:txBody>
            <a:bodyPr wrap="square">
              <a:spAutoFit/>
            </a:bodyPr>
            <a:lstStyle/>
            <a:p>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solidFill>
                    <a:srgbClr val="FF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delete </a:t>
              </a:r>
              <a:endParaRPr lang="zh-CN" altLang="en-US" sz="1600" b="1" dirty="0">
                <a:solidFill>
                  <a:srgbClr val="FF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4" name="矩形 13"/>
            <p:cNvSpPr/>
            <p:nvPr/>
          </p:nvSpPr>
          <p:spPr>
            <a:xfrm>
              <a:off x="572649" y="4609794"/>
              <a:ext cx="11089232" cy="338554"/>
            </a:xfrm>
            <a:prstGeom prst="rect">
              <a:avLst/>
            </a:prstGeom>
          </p:spPr>
          <p:txBody>
            <a:bodyPr wrap="square">
              <a:spAutoFit/>
            </a:bodyPr>
            <a:lstStyle/>
            <a:p>
              <a:r>
                <a:rPr lang="en-US" altLang="zh-CN" sz="160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10.</a:t>
              </a:r>
              <a:r>
                <a:rPr lang="zh-CN" altLang="en-US" sz="160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删除</a:t>
              </a:r>
              <a:r>
                <a:rPr lang="zh-CN" altLang="en-US" sz="16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文件</a:t>
              </a:r>
            </a:p>
          </p:txBody>
        </p:sp>
      </p:grpSp>
      <p:grpSp>
        <p:nvGrpSpPr>
          <p:cNvPr id="18" name="组合 17"/>
          <p:cNvGrpSpPr/>
          <p:nvPr/>
        </p:nvGrpSpPr>
        <p:grpSpPr>
          <a:xfrm>
            <a:off x="552893" y="1416660"/>
            <a:ext cx="10982427" cy="770701"/>
            <a:chOff x="551384" y="1365312"/>
            <a:chExt cx="11089232" cy="770701"/>
          </a:xfrm>
        </p:grpSpPr>
        <p:sp>
          <p:nvSpPr>
            <p:cNvPr id="19" name="矩形 18"/>
            <p:cNvSpPr/>
            <p:nvPr/>
          </p:nvSpPr>
          <p:spPr>
            <a:xfrm>
              <a:off x="791650" y="1797459"/>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err="1">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rmdir</a:t>
              </a:r>
              <a:endParaRPr lang="zh-CN" altLang="en-US" sz="1600" b="1" i="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0" name="矩形 19"/>
            <p:cNvSpPr/>
            <p:nvPr/>
          </p:nvSpPr>
          <p:spPr>
            <a:xfrm>
              <a:off x="551384" y="1365312"/>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6.</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删除目录</a:t>
              </a:r>
            </a:p>
          </p:txBody>
        </p:sp>
      </p:grpSp>
    </p:spTree>
    <p:extLst>
      <p:ext uri="{BB962C8B-B14F-4D97-AF65-F5344CB8AC3E}">
        <p14:creationId xmlns:p14="http://schemas.microsoft.com/office/powerpoint/2010/main" val="1147555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常见文件系统操作命令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(3)</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7" name="组合 16"/>
          <p:cNvGrpSpPr/>
          <p:nvPr/>
        </p:nvGrpSpPr>
        <p:grpSpPr>
          <a:xfrm>
            <a:off x="552892" y="2407924"/>
            <a:ext cx="10982428" cy="770701"/>
            <a:chOff x="551384" y="1365312"/>
            <a:chExt cx="11089232" cy="770701"/>
          </a:xfrm>
        </p:grpSpPr>
        <p:sp>
          <p:nvSpPr>
            <p:cNvPr id="4" name="矩形 3"/>
            <p:cNvSpPr/>
            <p:nvPr/>
          </p:nvSpPr>
          <p:spPr>
            <a:xfrm>
              <a:off x="917434" y="1797459"/>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solidFill>
                    <a:srgbClr val="FF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reset  recycle-bin</a:t>
              </a:r>
              <a:r>
                <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p>
          </p:txBody>
        </p:sp>
        <p:sp>
          <p:nvSpPr>
            <p:cNvPr id="5" name="矩形 4"/>
            <p:cNvSpPr/>
            <p:nvPr/>
          </p:nvSpPr>
          <p:spPr>
            <a:xfrm>
              <a:off x="551384" y="1365312"/>
              <a:ext cx="11089232" cy="338554"/>
            </a:xfrm>
            <a:prstGeom prst="rect">
              <a:avLst/>
            </a:prstGeom>
          </p:spPr>
          <p:txBody>
            <a:bodyPr wrap="square">
              <a:spAutoFit/>
            </a:bodyPr>
            <a:lstStyle/>
            <a:p>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12.</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彻底删除回收站中的文件</a:t>
              </a:r>
              <a:endParaRPr lang="zh-CN" altLang="en-US" sz="16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8" name="组合 17"/>
          <p:cNvGrpSpPr/>
          <p:nvPr/>
        </p:nvGrpSpPr>
        <p:grpSpPr>
          <a:xfrm>
            <a:off x="552893" y="1416660"/>
            <a:ext cx="10982427" cy="770701"/>
            <a:chOff x="551384" y="1365312"/>
            <a:chExt cx="11089232" cy="770701"/>
          </a:xfrm>
        </p:grpSpPr>
        <p:sp>
          <p:nvSpPr>
            <p:cNvPr id="19" name="矩形 18"/>
            <p:cNvSpPr/>
            <p:nvPr/>
          </p:nvSpPr>
          <p:spPr>
            <a:xfrm>
              <a:off x="917433" y="1797459"/>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undelete</a:t>
              </a:r>
              <a:endParaRPr lang="zh-CN" altLang="en-US" sz="1600" b="1" i="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0" name="矩形 19"/>
            <p:cNvSpPr/>
            <p:nvPr/>
          </p:nvSpPr>
          <p:spPr>
            <a:xfrm>
              <a:off x="551384" y="1365312"/>
              <a:ext cx="11089232" cy="338554"/>
            </a:xfrm>
            <a:prstGeom prst="rect">
              <a:avLst/>
            </a:prstGeom>
          </p:spPr>
          <p:txBody>
            <a:bodyPr wrap="square">
              <a:spAutoFit/>
            </a:bodyPr>
            <a:lstStyle/>
            <a:p>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11.</a:t>
              </a:r>
              <a:r>
                <a:rPr lang="zh-CN" altLang="en-US" sz="16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恢复删除的文件</a:t>
              </a:r>
            </a:p>
          </p:txBody>
        </p:sp>
      </p:grpSp>
    </p:spTree>
    <p:extLst>
      <p:ext uri="{BB962C8B-B14F-4D97-AF65-F5344CB8AC3E}">
        <p14:creationId xmlns:p14="http://schemas.microsoft.com/office/powerpoint/2010/main" val="4154927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基本配置命令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8" name="组合 17"/>
          <p:cNvGrpSpPr/>
          <p:nvPr/>
        </p:nvGrpSpPr>
        <p:grpSpPr>
          <a:xfrm>
            <a:off x="552893" y="1416660"/>
            <a:ext cx="10982427" cy="770701"/>
            <a:chOff x="551384" y="1365312"/>
            <a:chExt cx="11089232" cy="770701"/>
          </a:xfrm>
        </p:grpSpPr>
        <p:sp>
          <p:nvSpPr>
            <p:cNvPr id="19" name="矩形 18"/>
            <p:cNvSpPr/>
            <p:nvPr/>
          </p:nvSpPr>
          <p:spPr>
            <a:xfrm>
              <a:off x="791650" y="1797459"/>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 </a:t>
              </a:r>
              <a:r>
                <a:rPr lang="en-US" altLang="zh-CN" sz="1600" b="1" dirty="0" err="1">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sysname</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r>
                <a:rPr lang="en-US" altLang="zh-CN"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name</a:t>
              </a:r>
              <a:endParaRPr lang="zh-CN" altLang="en-US"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0" name="矩形 19"/>
            <p:cNvSpPr/>
            <p:nvPr/>
          </p:nvSpPr>
          <p:spPr>
            <a:xfrm>
              <a:off x="551384" y="1365312"/>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配置设备名称</a:t>
              </a:r>
            </a:p>
          </p:txBody>
        </p:sp>
      </p:grpSp>
      <p:grpSp>
        <p:nvGrpSpPr>
          <p:cNvPr id="25" name="组合 24"/>
          <p:cNvGrpSpPr/>
          <p:nvPr/>
        </p:nvGrpSpPr>
        <p:grpSpPr>
          <a:xfrm>
            <a:off x="551384" y="2604420"/>
            <a:ext cx="11089232" cy="1192320"/>
            <a:chOff x="551384" y="1365312"/>
            <a:chExt cx="11089232" cy="1192320"/>
          </a:xfrm>
        </p:grpSpPr>
        <p:sp>
          <p:nvSpPr>
            <p:cNvPr id="26" name="矩形 25"/>
            <p:cNvSpPr/>
            <p:nvPr/>
          </p:nvSpPr>
          <p:spPr>
            <a:xfrm>
              <a:off x="790846" y="1797459"/>
              <a:ext cx="10506522"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 </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clock </a:t>
              </a:r>
              <a:r>
                <a:rPr lang="en-US" altLang="zh-CN" sz="1600" b="1"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timezone</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r>
                <a:rPr lang="en-US" altLang="zh-CN"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time-zone-name</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 add | minus } </a:t>
              </a:r>
              <a:r>
                <a:rPr lang="en-US" altLang="zh-CN"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offset</a:t>
              </a:r>
            </a:p>
          </p:txBody>
        </p:sp>
        <p:sp>
          <p:nvSpPr>
            <p:cNvPr id="27" name="矩形 26"/>
            <p:cNvSpPr/>
            <p:nvPr/>
          </p:nvSpPr>
          <p:spPr>
            <a:xfrm>
              <a:off x="551384" y="1365312"/>
              <a:ext cx="11089232" cy="338554"/>
            </a:xfrm>
            <a:prstGeom prst="rect">
              <a:avLst/>
            </a:prstGeom>
          </p:spPr>
          <p:txBody>
            <a:bodyPr wrap="square">
              <a:spAutoFit/>
            </a:bodyPr>
            <a:lstStyle/>
            <a:p>
              <a:pPr fontAlgn="auto"/>
              <a:r>
                <a:rPr lang="en-US" altLang="zh-CN" sz="160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2.</a:t>
              </a:r>
              <a:r>
                <a:rPr lang="zh-CN" altLang="en-US" sz="160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设置系统</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时钟  </a:t>
              </a:r>
            </a:p>
          </p:txBody>
        </p:sp>
        <p:sp>
          <p:nvSpPr>
            <p:cNvPr id="28" name="矩形 27"/>
            <p:cNvSpPr/>
            <p:nvPr/>
          </p:nvSpPr>
          <p:spPr>
            <a:xfrm>
              <a:off x="688668" y="2179900"/>
              <a:ext cx="10608699" cy="377732"/>
            </a:xfrm>
            <a:prstGeom prst="rect">
              <a:avLst/>
            </a:prstGeom>
          </p:spPr>
          <p:txBody>
            <a:bodyPr wrap="square">
              <a:spAutoFit/>
            </a:bodyPr>
            <a:lstStyle/>
            <a:p>
              <a:pPr fontAlgn="auto">
                <a:lnSpc>
                  <a:spcPts val="24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用来对本地时区信息进行设置。</a:t>
              </a:r>
            </a:p>
          </p:txBody>
        </p:sp>
      </p:grpSp>
      <p:grpSp>
        <p:nvGrpSpPr>
          <p:cNvPr id="29" name="组合 28"/>
          <p:cNvGrpSpPr/>
          <p:nvPr/>
        </p:nvGrpSpPr>
        <p:grpSpPr>
          <a:xfrm>
            <a:off x="688667" y="3919827"/>
            <a:ext cx="10608702" cy="750650"/>
            <a:chOff x="687157" y="1797459"/>
            <a:chExt cx="10608702" cy="750650"/>
          </a:xfrm>
        </p:grpSpPr>
        <p:sp>
          <p:nvSpPr>
            <p:cNvPr id="30" name="矩形 29"/>
            <p:cNvSpPr/>
            <p:nvPr/>
          </p:nvSpPr>
          <p:spPr>
            <a:xfrm>
              <a:off x="789335" y="1797459"/>
              <a:ext cx="10506524"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 </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clock datetime </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r>
                <a:rPr lang="en-US" altLang="zh-CN" sz="1600" b="1"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utc</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 </a:t>
              </a:r>
              <a:r>
                <a:rPr lang="en-US" altLang="zh-CN"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HH:MM:SS YYYY-MM-DD</a:t>
              </a:r>
            </a:p>
          </p:txBody>
        </p:sp>
        <p:sp>
          <p:nvSpPr>
            <p:cNvPr id="32" name="矩形 31"/>
            <p:cNvSpPr/>
            <p:nvPr/>
          </p:nvSpPr>
          <p:spPr>
            <a:xfrm>
              <a:off x="687157" y="2147999"/>
              <a:ext cx="10608699" cy="400110"/>
            </a:xfrm>
            <a:prstGeom prst="rect">
              <a:avLst/>
            </a:prstGeom>
          </p:spPr>
          <p:txBody>
            <a:bodyPr wrap="square">
              <a:spAutoFit/>
            </a:bodyPr>
            <a:lstStyle/>
            <a:p>
              <a:pPr fontAlgn="auto">
                <a:lnSpc>
                  <a:spcPts val="24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用来设置设备当前或</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UTC</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日期和时间。</a:t>
              </a:r>
              <a:endPar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grpSp>
      <p:grpSp>
        <p:nvGrpSpPr>
          <p:cNvPr id="37" name="组合 36"/>
          <p:cNvGrpSpPr/>
          <p:nvPr/>
        </p:nvGrpSpPr>
        <p:grpSpPr>
          <a:xfrm>
            <a:off x="688670" y="4760794"/>
            <a:ext cx="10608699" cy="828981"/>
            <a:chOff x="583373" y="1119823"/>
            <a:chExt cx="10608699" cy="828981"/>
          </a:xfrm>
        </p:grpSpPr>
        <p:sp>
          <p:nvSpPr>
            <p:cNvPr id="38" name="矩形 37"/>
            <p:cNvSpPr/>
            <p:nvPr/>
          </p:nvSpPr>
          <p:spPr>
            <a:xfrm>
              <a:off x="685546" y="1119823"/>
              <a:ext cx="10506523"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 </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clock daylight-saving-time </a:t>
              </a:r>
            </a:p>
          </p:txBody>
        </p:sp>
        <p:sp>
          <p:nvSpPr>
            <p:cNvPr id="39" name="矩形 38"/>
            <p:cNvSpPr/>
            <p:nvPr/>
          </p:nvSpPr>
          <p:spPr>
            <a:xfrm>
              <a:off x="583373" y="1571072"/>
              <a:ext cx="10608699" cy="377732"/>
            </a:xfrm>
            <a:prstGeom prst="rect">
              <a:avLst/>
            </a:prstGeom>
          </p:spPr>
          <p:txBody>
            <a:bodyPr wrap="square">
              <a:spAutoFit/>
            </a:bodyPr>
            <a:lstStyle/>
            <a:p>
              <a:pPr fontAlgn="auto">
                <a:lnSpc>
                  <a:spcPts val="24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用来设置设备的</a:t>
              </a:r>
              <a:r>
                <a:rPr lang="zh-CN" altLang="en-US" sz="160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夏令时。</a:t>
              </a:r>
            </a:p>
          </p:txBody>
        </p:sp>
      </p:grpSp>
    </p:spTree>
    <p:extLst>
      <p:ext uri="{BB962C8B-B14F-4D97-AF65-F5344CB8AC3E}">
        <p14:creationId xmlns:p14="http://schemas.microsoft.com/office/powerpoint/2010/main" val="2495928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基本配置命令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5" name="组合 24"/>
          <p:cNvGrpSpPr/>
          <p:nvPr/>
        </p:nvGrpSpPr>
        <p:grpSpPr>
          <a:xfrm>
            <a:off x="550629" y="1457366"/>
            <a:ext cx="11089232" cy="1192320"/>
            <a:chOff x="551384" y="1365312"/>
            <a:chExt cx="11089232" cy="1192320"/>
          </a:xfrm>
        </p:grpSpPr>
        <p:sp>
          <p:nvSpPr>
            <p:cNvPr id="26" name="矩形 25"/>
            <p:cNvSpPr/>
            <p:nvPr/>
          </p:nvSpPr>
          <p:spPr>
            <a:xfrm>
              <a:off x="813994" y="1797459"/>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r>
                <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command-privilege level </a:t>
              </a:r>
              <a:r>
                <a:rPr lang="en-US" altLang="zh-CN" sz="1600" i="1"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level</a:t>
              </a:r>
              <a:r>
                <a:rPr lang="en-US" altLang="zh-CN"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view </a:t>
              </a:r>
              <a:r>
                <a:rPr lang="en-US" altLang="zh-CN"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view-name command-key</a:t>
              </a:r>
            </a:p>
          </p:txBody>
        </p:sp>
        <p:sp>
          <p:nvSpPr>
            <p:cNvPr id="27" name="矩形 26"/>
            <p:cNvSpPr/>
            <p:nvPr/>
          </p:nvSpPr>
          <p:spPr>
            <a:xfrm>
              <a:off x="551384" y="1365312"/>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3.</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配置命令等级  </a:t>
              </a:r>
            </a:p>
          </p:txBody>
        </p:sp>
        <p:sp>
          <p:nvSpPr>
            <p:cNvPr id="28" name="矩形 27"/>
            <p:cNvSpPr/>
            <p:nvPr/>
          </p:nvSpPr>
          <p:spPr>
            <a:xfrm>
              <a:off x="733312" y="2179900"/>
              <a:ext cx="10608699" cy="377732"/>
            </a:xfrm>
            <a:prstGeom prst="rect">
              <a:avLst/>
            </a:prstGeom>
          </p:spPr>
          <p:txBody>
            <a:bodyPr wrap="square">
              <a:spAutoFit/>
            </a:bodyPr>
            <a:lstStyle/>
            <a:p>
              <a:pPr fontAlgn="auto">
                <a:lnSpc>
                  <a:spcPts val="24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用来设置指定视图内的命令的级别。命令级别分为</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参观、监控、配置、管理</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4</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个级别，分别对应标识</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0</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2</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3</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p>
          </p:txBody>
        </p:sp>
      </p:grpSp>
      <p:grpSp>
        <p:nvGrpSpPr>
          <p:cNvPr id="21" name="组合 20"/>
          <p:cNvGrpSpPr/>
          <p:nvPr/>
        </p:nvGrpSpPr>
        <p:grpSpPr>
          <a:xfrm>
            <a:off x="544589" y="2911654"/>
            <a:ext cx="11089232" cy="1722946"/>
            <a:chOff x="551384" y="1365312"/>
            <a:chExt cx="11089232" cy="1722946"/>
          </a:xfrm>
        </p:grpSpPr>
        <p:sp>
          <p:nvSpPr>
            <p:cNvPr id="22" name="矩形 21"/>
            <p:cNvSpPr/>
            <p:nvPr/>
          </p:nvSpPr>
          <p:spPr>
            <a:xfrm>
              <a:off x="820034" y="1797459"/>
              <a:ext cx="10608699" cy="584775"/>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user-interface </a:t>
              </a:r>
              <a:r>
                <a:rPr lang="en-US" altLang="zh-CN" sz="1600" b="1"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vty</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0 4</a:t>
              </a:r>
            </a:p>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[Huawei-ui-vty0-4]</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set authentication password cipher </a:t>
              </a:r>
              <a:r>
                <a:rPr lang="en-US" altLang="zh-CN"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information</a:t>
              </a:r>
            </a:p>
          </p:txBody>
        </p:sp>
        <p:sp>
          <p:nvSpPr>
            <p:cNvPr id="23" name="矩形 22"/>
            <p:cNvSpPr/>
            <p:nvPr/>
          </p:nvSpPr>
          <p:spPr>
            <a:xfrm>
              <a:off x="551384" y="1365312"/>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4.</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配置用户通过</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Password</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方式登录设备</a:t>
              </a:r>
            </a:p>
          </p:txBody>
        </p:sp>
        <p:sp>
          <p:nvSpPr>
            <p:cNvPr id="24" name="矩形 23"/>
            <p:cNvSpPr/>
            <p:nvPr/>
          </p:nvSpPr>
          <p:spPr>
            <a:xfrm>
              <a:off x="739351" y="2404353"/>
              <a:ext cx="10608699" cy="683905"/>
            </a:xfrm>
            <a:prstGeom prst="rect">
              <a:avLst/>
            </a:prstGeom>
          </p:spPr>
          <p:txBody>
            <a:bodyPr wrap="square">
              <a:spAutoFit/>
            </a:bodyPr>
            <a:lstStyle/>
            <a:p>
              <a:pPr fontAlgn="auto">
                <a:lnSpc>
                  <a:spcPts val="24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用来进入指定的用户视图并配置用户认证方式为</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password</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。系统支持的用户界面包括</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Console</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用户界面和</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VTY</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用户界面，</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Console</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界面用于本地登录，</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VTY</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界面用于远程登录。默认情况下，</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设备一般最多支持</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15</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个用户同时通过</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VTY</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方式访问。</a:t>
              </a:r>
              <a:endPar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grpSp>
      <p:grpSp>
        <p:nvGrpSpPr>
          <p:cNvPr id="31" name="组合 30"/>
          <p:cNvGrpSpPr/>
          <p:nvPr/>
        </p:nvGrpSpPr>
        <p:grpSpPr>
          <a:xfrm>
            <a:off x="547609" y="4881653"/>
            <a:ext cx="11089232" cy="1522474"/>
            <a:chOff x="551384" y="1365312"/>
            <a:chExt cx="11089232" cy="1522474"/>
          </a:xfrm>
        </p:grpSpPr>
        <p:sp>
          <p:nvSpPr>
            <p:cNvPr id="33" name="矩形 32"/>
            <p:cNvSpPr/>
            <p:nvPr/>
          </p:nvSpPr>
          <p:spPr>
            <a:xfrm>
              <a:off x="817014" y="1797459"/>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idle-timeout </a:t>
              </a:r>
              <a:r>
                <a:rPr lang="en-US" altLang="zh-CN"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minutes [ seconds ]</a:t>
              </a:r>
            </a:p>
          </p:txBody>
        </p:sp>
        <p:sp>
          <p:nvSpPr>
            <p:cNvPr id="34" name="矩形 33"/>
            <p:cNvSpPr/>
            <p:nvPr/>
          </p:nvSpPr>
          <p:spPr>
            <a:xfrm>
              <a:off x="551384" y="1365312"/>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5.</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配置</a:t>
              </a:r>
              <a:r>
                <a:rPr lang="zh-CN" altLang="en-US" sz="160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用户界面参数</a:t>
              </a:r>
              <a:endPar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35" name="矩形 34"/>
            <p:cNvSpPr/>
            <p:nvPr/>
          </p:nvSpPr>
          <p:spPr>
            <a:xfrm>
              <a:off x="736330" y="2179900"/>
              <a:ext cx="10608699" cy="707886"/>
            </a:xfrm>
            <a:prstGeom prst="rect">
              <a:avLst/>
            </a:prstGeom>
          </p:spPr>
          <p:txBody>
            <a:bodyPr wrap="square">
              <a:spAutoFit/>
            </a:bodyPr>
            <a:lstStyle/>
            <a:p>
              <a:pPr fontAlgn="auto">
                <a:lnSpc>
                  <a:spcPts val="24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用来设置用户界面断开连接的</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超时时间</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。如果用户在一段时间内没有输入命令，系统将断开连接。缺省情况下，超时时间是</a:t>
              </a:r>
              <a:r>
                <a:rPr lang="en-US" altLang="zh-CN"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10</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分钟。</a:t>
              </a:r>
            </a:p>
          </p:txBody>
        </p:sp>
      </p:grpSp>
    </p:spTree>
    <p:extLst>
      <p:ext uri="{BB962C8B-B14F-4D97-AF65-F5344CB8AC3E}">
        <p14:creationId xmlns:p14="http://schemas.microsoft.com/office/powerpoint/2010/main" val="517691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基本配置命令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(3)</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5" name="组合 24"/>
          <p:cNvGrpSpPr/>
          <p:nvPr/>
        </p:nvGrpSpPr>
        <p:grpSpPr>
          <a:xfrm>
            <a:off x="550629" y="1457366"/>
            <a:ext cx="11089232" cy="1380884"/>
            <a:chOff x="551384" y="1365312"/>
            <a:chExt cx="11089232" cy="1380884"/>
          </a:xfrm>
        </p:grpSpPr>
        <p:sp>
          <p:nvSpPr>
            <p:cNvPr id="26" name="矩形 25"/>
            <p:cNvSpPr/>
            <p:nvPr/>
          </p:nvSpPr>
          <p:spPr>
            <a:xfrm>
              <a:off x="813994" y="1797459"/>
              <a:ext cx="10608699" cy="584775"/>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interface</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r>
                <a:rPr lang="en-US" altLang="zh-CN" sz="1600" i="1" dirty="0">
                  <a:latin typeface="Huawei Sans" panose="020C0503030203020204" pitchFamily="34" charset="0"/>
                  <a:ea typeface="方正兰亭黑简体" panose="02000000000000000000" pitchFamily="2" charset="-122"/>
                  <a:sym typeface="Huawei Sans" panose="020C0503030203020204" pitchFamily="34" charset="0"/>
                </a:rPr>
                <a:t>interface-number</a:t>
              </a:r>
              <a:endParaRPr lang="en-US" altLang="zh-CN"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a:t>
              </a:r>
              <a:r>
                <a:rPr lang="en-US" altLang="zh-CN" sz="1600" i="1" dirty="0">
                  <a:latin typeface="Huawei Sans" panose="020C0503030203020204" pitchFamily="34" charset="0"/>
                  <a:ea typeface="方正兰亭黑简体" panose="02000000000000000000" pitchFamily="2" charset="-122"/>
                  <a:sym typeface="Huawei Sans" panose="020C0503030203020204" pitchFamily="34" charset="0"/>
                </a:rPr>
                <a:t>interface-number</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600" b="1"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address </a:t>
              </a:r>
              <a:r>
                <a:rPr lang="en-US" altLang="zh-CN" sz="1600" i="1"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address</a:t>
              </a:r>
            </a:p>
          </p:txBody>
        </p:sp>
        <p:sp>
          <p:nvSpPr>
            <p:cNvPr id="27" name="矩形 26"/>
            <p:cNvSpPr/>
            <p:nvPr/>
          </p:nvSpPr>
          <p:spPr>
            <a:xfrm>
              <a:off x="551384" y="1365312"/>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6.</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配置接口</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地址</a:t>
              </a:r>
            </a:p>
          </p:txBody>
        </p:sp>
        <p:sp>
          <p:nvSpPr>
            <p:cNvPr id="28" name="矩形 27"/>
            <p:cNvSpPr/>
            <p:nvPr/>
          </p:nvSpPr>
          <p:spPr>
            <a:xfrm>
              <a:off x="740511" y="2370067"/>
              <a:ext cx="10608699" cy="376129"/>
            </a:xfrm>
            <a:prstGeom prst="rect">
              <a:avLst/>
            </a:prstGeom>
          </p:spPr>
          <p:txBody>
            <a:bodyPr wrap="square">
              <a:spAutoFit/>
            </a:bodyPr>
            <a:lstStyle/>
            <a:p>
              <a:pPr fontAlgn="auto">
                <a:lnSpc>
                  <a:spcPts val="24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用来给设备上的</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物理或逻辑接口配置</a:t>
              </a:r>
              <a:r>
                <a:rPr lang="en-US" altLang="zh-CN"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地址。</a:t>
              </a:r>
            </a:p>
          </p:txBody>
        </p:sp>
      </p:grpSp>
      <p:grpSp>
        <p:nvGrpSpPr>
          <p:cNvPr id="15" name="组合 14"/>
          <p:cNvGrpSpPr/>
          <p:nvPr/>
        </p:nvGrpSpPr>
        <p:grpSpPr>
          <a:xfrm>
            <a:off x="552892" y="3323665"/>
            <a:ext cx="10982428" cy="770701"/>
            <a:chOff x="551384" y="1365312"/>
            <a:chExt cx="11089232" cy="770701"/>
          </a:xfrm>
        </p:grpSpPr>
        <p:sp>
          <p:nvSpPr>
            <p:cNvPr id="16" name="矩形 15"/>
            <p:cNvSpPr/>
            <p:nvPr/>
          </p:nvSpPr>
          <p:spPr>
            <a:xfrm>
              <a:off x="814263" y="1797459"/>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display current-configuration </a:t>
              </a:r>
            </a:p>
          </p:txBody>
        </p:sp>
        <p:sp>
          <p:nvSpPr>
            <p:cNvPr id="17" name="矩形 16"/>
            <p:cNvSpPr/>
            <p:nvPr/>
          </p:nvSpPr>
          <p:spPr>
            <a:xfrm>
              <a:off x="551384" y="1365312"/>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7.</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查看当前运行的配置文件</a:t>
              </a:r>
            </a:p>
          </p:txBody>
        </p:sp>
      </p:grpSp>
      <p:grpSp>
        <p:nvGrpSpPr>
          <p:cNvPr id="18" name="组合 17"/>
          <p:cNvGrpSpPr/>
          <p:nvPr/>
        </p:nvGrpSpPr>
        <p:grpSpPr>
          <a:xfrm>
            <a:off x="552892" y="4293741"/>
            <a:ext cx="10982428" cy="770701"/>
            <a:chOff x="572649" y="2546660"/>
            <a:chExt cx="11089232" cy="770701"/>
          </a:xfrm>
        </p:grpSpPr>
        <p:sp>
          <p:nvSpPr>
            <p:cNvPr id="19" name="矩形 18"/>
            <p:cNvSpPr/>
            <p:nvPr/>
          </p:nvSpPr>
          <p:spPr>
            <a:xfrm>
              <a:off x="835528" y="2978807"/>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save</a:t>
              </a:r>
            </a:p>
          </p:txBody>
        </p:sp>
        <p:sp>
          <p:nvSpPr>
            <p:cNvPr id="20" name="矩形 19"/>
            <p:cNvSpPr/>
            <p:nvPr/>
          </p:nvSpPr>
          <p:spPr>
            <a:xfrm>
              <a:off x="572649" y="2546660"/>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8.</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配置文件保存</a:t>
              </a:r>
            </a:p>
          </p:txBody>
        </p:sp>
      </p:grpSp>
      <p:grpSp>
        <p:nvGrpSpPr>
          <p:cNvPr id="29" name="组合 28"/>
          <p:cNvGrpSpPr/>
          <p:nvPr/>
        </p:nvGrpSpPr>
        <p:grpSpPr>
          <a:xfrm>
            <a:off x="552892" y="5285005"/>
            <a:ext cx="10982428" cy="770701"/>
            <a:chOff x="572649" y="3583573"/>
            <a:chExt cx="11089232" cy="770701"/>
          </a:xfrm>
        </p:grpSpPr>
        <p:sp>
          <p:nvSpPr>
            <p:cNvPr id="30" name="矩形 29"/>
            <p:cNvSpPr/>
            <p:nvPr/>
          </p:nvSpPr>
          <p:spPr>
            <a:xfrm>
              <a:off x="835528" y="4015720"/>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display saved-configuration</a:t>
              </a:r>
              <a:r>
                <a:rPr lang="en-US" altLang="zh-CN"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p>
          </p:txBody>
        </p:sp>
        <p:sp>
          <p:nvSpPr>
            <p:cNvPr id="32" name="矩形 31"/>
            <p:cNvSpPr/>
            <p:nvPr/>
          </p:nvSpPr>
          <p:spPr>
            <a:xfrm>
              <a:off x="572649" y="3583573"/>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9.</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查看保存</a:t>
              </a:r>
              <a:r>
                <a:rPr lang="zh-CN" altLang="en-US" sz="160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的配置</a:t>
              </a:r>
              <a:endPar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grpSp>
    </p:spTree>
    <p:extLst>
      <p:ext uri="{BB962C8B-B14F-4D97-AF65-F5344CB8AC3E}">
        <p14:creationId xmlns:p14="http://schemas.microsoft.com/office/powerpoint/2010/main" val="3161044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基本配置命令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(4)</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 name="组合 1"/>
          <p:cNvGrpSpPr/>
          <p:nvPr/>
        </p:nvGrpSpPr>
        <p:grpSpPr>
          <a:xfrm>
            <a:off x="551384" y="2557960"/>
            <a:ext cx="11089232" cy="1143670"/>
            <a:chOff x="551384" y="1365312"/>
            <a:chExt cx="11089232" cy="1522225"/>
          </a:xfrm>
        </p:grpSpPr>
        <p:sp>
          <p:nvSpPr>
            <p:cNvPr id="4" name="矩形 3"/>
            <p:cNvSpPr/>
            <p:nvPr/>
          </p:nvSpPr>
          <p:spPr>
            <a:xfrm>
              <a:off x="915415" y="1877409"/>
              <a:ext cx="10608699" cy="450615"/>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 </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display startup </a:t>
              </a:r>
            </a:p>
          </p:txBody>
        </p:sp>
        <p:sp>
          <p:nvSpPr>
            <p:cNvPr id="5" name="矩形 4"/>
            <p:cNvSpPr/>
            <p:nvPr/>
          </p:nvSpPr>
          <p:spPr>
            <a:xfrm>
              <a:off x="551384" y="1365312"/>
              <a:ext cx="11089232" cy="450615"/>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11.</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查看</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系统启动配置参数</a:t>
              </a:r>
            </a:p>
          </p:txBody>
        </p:sp>
        <p:sp>
          <p:nvSpPr>
            <p:cNvPr id="6" name="矩形 5"/>
            <p:cNvSpPr/>
            <p:nvPr/>
          </p:nvSpPr>
          <p:spPr>
            <a:xfrm>
              <a:off x="813239" y="2384776"/>
              <a:ext cx="10608699" cy="502761"/>
            </a:xfrm>
            <a:prstGeom prst="rect">
              <a:avLst/>
            </a:prstGeom>
          </p:spPr>
          <p:txBody>
            <a:bodyPr wrap="square">
              <a:spAutoFit/>
            </a:bodyPr>
            <a:lstStyle/>
            <a:p>
              <a:pPr fontAlgn="auto">
                <a:lnSpc>
                  <a:spcPts val="24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用来查看设备本次及下次启动相关的系统软件、备份系统软件、配置文件、</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License</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文件、补丁文件以及语音文件。</a:t>
              </a:r>
              <a:endPar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grpSp>
      <p:grpSp>
        <p:nvGrpSpPr>
          <p:cNvPr id="10" name="组合 9"/>
          <p:cNvGrpSpPr/>
          <p:nvPr/>
        </p:nvGrpSpPr>
        <p:grpSpPr>
          <a:xfrm>
            <a:off x="551384" y="3900000"/>
            <a:ext cx="11089232" cy="1143668"/>
            <a:chOff x="572649" y="3189835"/>
            <a:chExt cx="11089232" cy="1522223"/>
          </a:xfrm>
        </p:grpSpPr>
        <p:sp>
          <p:nvSpPr>
            <p:cNvPr id="7" name="矩形 6"/>
            <p:cNvSpPr/>
            <p:nvPr/>
          </p:nvSpPr>
          <p:spPr>
            <a:xfrm>
              <a:off x="936679" y="3699566"/>
              <a:ext cx="10608699" cy="450616"/>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a:t>
              </a:r>
              <a:r>
                <a:rPr lang="en-US" altLang="zh-CN" sz="160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Huawei&gt;</a:t>
              </a:r>
              <a:r>
                <a:rPr lang="en-US" altLang="zh-CN" sz="1600" b="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startup saved-configuration </a:t>
              </a:r>
              <a:r>
                <a:rPr lang="en-US" altLang="zh-CN" sz="1600" i="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configuration-file</a:t>
              </a:r>
              <a:r>
                <a:rPr lang="en-US" altLang="zh-CN" sz="1600" b="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  </a:t>
              </a:r>
              <a:r>
                <a:rPr lang="en-US" altLang="zh-CN" sz="1600" i="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 </a:t>
              </a:r>
              <a:endParaRPr lang="en-US" altLang="zh-CN" sz="1600" i="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8" name="矩形 7"/>
            <p:cNvSpPr/>
            <p:nvPr/>
          </p:nvSpPr>
          <p:spPr>
            <a:xfrm>
              <a:off x="572649" y="3189835"/>
              <a:ext cx="11089232" cy="450615"/>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12.</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配置系统</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下次启动时使用的配置文件</a:t>
              </a:r>
            </a:p>
          </p:txBody>
        </p:sp>
        <p:sp>
          <p:nvSpPr>
            <p:cNvPr id="9" name="矩形 8"/>
            <p:cNvSpPr/>
            <p:nvPr/>
          </p:nvSpPr>
          <p:spPr>
            <a:xfrm>
              <a:off x="834504" y="4209296"/>
              <a:ext cx="10608699" cy="502762"/>
            </a:xfrm>
            <a:prstGeom prst="rect">
              <a:avLst/>
            </a:prstGeom>
          </p:spPr>
          <p:txBody>
            <a:bodyPr wrap="square">
              <a:spAutoFit/>
            </a:bodyPr>
            <a:lstStyle/>
            <a:p>
              <a:pPr fontAlgn="auto">
                <a:lnSpc>
                  <a:spcPts val="24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设备升级时，可以通过此命令让设备下次启动时加载指定的配置文件</a:t>
              </a:r>
              <a:endPar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grpSp>
      <p:grpSp>
        <p:nvGrpSpPr>
          <p:cNvPr id="11" name="组合 10"/>
          <p:cNvGrpSpPr/>
          <p:nvPr/>
        </p:nvGrpSpPr>
        <p:grpSpPr>
          <a:xfrm>
            <a:off x="551384" y="1432955"/>
            <a:ext cx="10982428" cy="770701"/>
            <a:chOff x="572649" y="4609794"/>
            <a:chExt cx="11089232" cy="770701"/>
          </a:xfrm>
        </p:grpSpPr>
        <p:sp>
          <p:nvSpPr>
            <p:cNvPr id="12" name="矩形 11"/>
            <p:cNvSpPr/>
            <p:nvPr/>
          </p:nvSpPr>
          <p:spPr>
            <a:xfrm>
              <a:off x="940220" y="5041941"/>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reset saved-configuration</a:t>
              </a:r>
            </a:p>
          </p:txBody>
        </p:sp>
        <p:sp>
          <p:nvSpPr>
            <p:cNvPr id="13" name="矩形 12"/>
            <p:cNvSpPr/>
            <p:nvPr/>
          </p:nvSpPr>
          <p:spPr>
            <a:xfrm>
              <a:off x="572649" y="4609794"/>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10.</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清除</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已保存的配置</a:t>
              </a:r>
            </a:p>
          </p:txBody>
        </p:sp>
      </p:grpSp>
      <p:grpSp>
        <p:nvGrpSpPr>
          <p:cNvPr id="14" name="组合 13"/>
          <p:cNvGrpSpPr/>
          <p:nvPr/>
        </p:nvGrpSpPr>
        <p:grpSpPr>
          <a:xfrm>
            <a:off x="551384" y="5242042"/>
            <a:ext cx="10982428" cy="770701"/>
            <a:chOff x="572649" y="4609794"/>
            <a:chExt cx="11089232" cy="770701"/>
          </a:xfrm>
        </p:grpSpPr>
        <p:sp>
          <p:nvSpPr>
            <p:cNvPr id="15" name="矩形 14"/>
            <p:cNvSpPr/>
            <p:nvPr/>
          </p:nvSpPr>
          <p:spPr>
            <a:xfrm>
              <a:off x="940219" y="5041941"/>
              <a:ext cx="10608699" cy="338554"/>
            </a:xfrm>
            <a:prstGeom prst="rect">
              <a:avLst/>
            </a:prstGeom>
            <a:solidFill>
              <a:srgbClr val="F4FBFE"/>
            </a:solidFill>
            <a:ln>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reboot</a:t>
              </a:r>
            </a:p>
          </p:txBody>
        </p:sp>
        <p:sp>
          <p:nvSpPr>
            <p:cNvPr id="16" name="矩形 15"/>
            <p:cNvSpPr/>
            <p:nvPr/>
          </p:nvSpPr>
          <p:spPr>
            <a:xfrm>
              <a:off x="572649" y="4609794"/>
              <a:ext cx="11089232" cy="338554"/>
            </a:xfrm>
            <a:prstGeom prst="rect">
              <a:avLst/>
            </a:prstGeom>
          </p:spPr>
          <p:txBody>
            <a:bodyPr wrap="square">
              <a:spAutoFit/>
            </a:bodyPr>
            <a:lstStyle/>
            <a:p>
              <a:pPr fontAlgn="auto"/>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13.</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配置设备</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重启</a:t>
              </a:r>
            </a:p>
          </p:txBody>
        </p:sp>
      </p:grpSp>
    </p:spTree>
    <p:extLst>
      <p:ext uri="{BB962C8B-B14F-4D97-AF65-F5344CB8AC3E}">
        <p14:creationId xmlns:p14="http://schemas.microsoft.com/office/powerpoint/2010/main" val="2241967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基础</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b="1">
                <a:latin typeface="Huawei Sans" panose="020C0503030203020204" pitchFamily="34" charset="0"/>
                <a:ea typeface="方正兰亭黑简体" panose="02000000000000000000" pitchFamily="2" charset="-122"/>
                <a:sym typeface="Huawei Sans" panose="020C0503030203020204" pitchFamily="34" charset="0"/>
              </a:rPr>
              <a:t>命令行</a:t>
            </a:r>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基础</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命令视图与使用</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lvl="1">
              <a:buFont typeface="微软雅黑" panose="020B0503020204020204" pitchFamily="34" charset="-122"/>
              <a:buChar char="▫"/>
            </a:pPr>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基本配置命令</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lvl="1">
              <a:buFont typeface="微软雅黑" panose="020B0503020204020204" pitchFamily="34" charset="-122"/>
              <a:buChar char="▪"/>
            </a:pPr>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案例分析</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marL="403039" lvl="1" indent="0">
              <a:buNone/>
            </a:pP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marL="0" indent="0">
              <a:buNone/>
            </a:pPr>
            <a:endPar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066112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案例一：文件查询命令、目录操作</a:t>
            </a:r>
          </a:p>
        </p:txBody>
      </p:sp>
      <p:grpSp>
        <p:nvGrpSpPr>
          <p:cNvPr id="7" name="组合 6"/>
          <p:cNvGrpSpPr/>
          <p:nvPr/>
        </p:nvGrpSpPr>
        <p:grpSpPr>
          <a:xfrm>
            <a:off x="3141005" y="5372879"/>
            <a:ext cx="845691" cy="1011198"/>
            <a:chOff x="2535638" y="1566746"/>
            <a:chExt cx="845691" cy="1011198"/>
          </a:xfrm>
        </p:grpSpPr>
        <p:pic>
          <p:nvPicPr>
            <p:cNvPr id="3" name="图片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35638" y="1566746"/>
              <a:ext cx="845691" cy="660624"/>
            </a:xfrm>
            <a:prstGeom prst="rect">
              <a:avLst/>
            </a:prstGeom>
          </p:spPr>
        </p:pic>
        <p:sp>
          <p:nvSpPr>
            <p:cNvPr id="5" name="TextBox 8"/>
            <p:cNvSpPr txBox="1">
              <a:spLocks noChangeArrowheads="1"/>
            </p:cNvSpPr>
            <p:nvPr/>
          </p:nvSpPr>
          <p:spPr bwMode="auto">
            <a:xfrm>
              <a:off x="2702643" y="2270167"/>
              <a:ext cx="511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RTA</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 name="TextBox 8"/>
          <p:cNvSpPr txBox="1">
            <a:spLocks noChangeArrowheads="1"/>
          </p:cNvSpPr>
          <p:nvPr/>
        </p:nvSpPr>
        <p:spPr bwMode="auto">
          <a:xfrm>
            <a:off x="620150" y="1287689"/>
            <a:ext cx="3539306"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40000"/>
              </a:lnSpc>
            </a:pPr>
            <a:r>
              <a:rPr lang="zh-CN" altLang="en-US" sz="1800" spc="140">
                <a:latin typeface="Huawei Sans" panose="020C0503030203020204" pitchFamily="34" charset="0"/>
                <a:ea typeface="方正兰亭黑简体" panose="02000000000000000000" pitchFamily="2" charset="-122"/>
                <a:sym typeface="Huawei Sans" panose="020C0503030203020204" pitchFamily="34" charset="0"/>
              </a:rPr>
              <a:t>需求</a:t>
            </a: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说明：</a:t>
            </a:r>
            <a:endParaRPr lang="en-US" altLang="zh-CN" sz="1800" spc="14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40000"/>
              </a:lnSpc>
              <a:buFont typeface="Arial" panose="020B0604020202020204" pitchFamily="34" charset="0"/>
              <a:buChar char="•"/>
            </a:pP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查看</a:t>
            </a:r>
            <a:r>
              <a:rPr lang="zh-CN" altLang="en-US" sz="1800" spc="140">
                <a:latin typeface="Huawei Sans" panose="020C0503030203020204" pitchFamily="34" charset="0"/>
                <a:ea typeface="方正兰亭黑简体" panose="02000000000000000000" pitchFamily="2" charset="-122"/>
                <a:sym typeface="Huawei Sans" panose="020C0503030203020204" pitchFamily="34" charset="0"/>
              </a:rPr>
              <a:t>路由器</a:t>
            </a:r>
            <a:r>
              <a:rPr lang="en-US" altLang="zh-CN" sz="1800" spc="140">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800" spc="140">
                <a:latin typeface="Huawei Sans" panose="020C0503030203020204" pitchFamily="34" charset="0"/>
                <a:ea typeface="方正兰亭黑简体" panose="02000000000000000000" pitchFamily="2" charset="-122"/>
                <a:sym typeface="Huawei Sans" panose="020C0503030203020204" pitchFamily="34" charset="0"/>
              </a:rPr>
              <a:t>当前</a:t>
            </a: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目录</a:t>
            </a:r>
            <a:r>
              <a:rPr lang="zh-CN" altLang="en-US" sz="1800" spc="140">
                <a:latin typeface="Huawei Sans" panose="020C0503030203020204" pitchFamily="34" charset="0"/>
                <a:ea typeface="方正兰亭黑简体" panose="02000000000000000000" pitchFamily="2" charset="-122"/>
                <a:sym typeface="Huawei Sans" panose="020C0503030203020204" pitchFamily="34" charset="0"/>
              </a:rPr>
              <a:t>下的文件和目录的信息</a:t>
            </a:r>
            <a:r>
              <a:rPr lang="en-US" altLang="zh-CN" sz="1800" spc="14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800" spc="14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40000"/>
              </a:lnSpc>
              <a:buFont typeface="Arial" panose="020B0604020202020204" pitchFamily="34" charset="0"/>
              <a:buChar char="•"/>
            </a:pPr>
            <a:r>
              <a:rPr lang="zh-CN" altLang="en-US" sz="1800" spc="14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创建一个新目录</a:t>
            </a:r>
            <a:r>
              <a:rPr lang="en-US" altLang="zh-CN" sz="1800" spc="14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test</a:t>
            </a:r>
            <a:r>
              <a:rPr lang="zh-CN" altLang="en-US" sz="1800" spc="14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，然后</a:t>
            </a:r>
            <a:r>
              <a:rPr lang="zh-CN" altLang="en-US" sz="1800" spc="14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删除该目录。</a:t>
            </a:r>
          </a:p>
          <a:p>
            <a:pPr algn="ctr">
              <a:lnSpc>
                <a:spcPct val="140000"/>
              </a:lnSpc>
            </a:pP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文本框 3"/>
          <p:cNvSpPr txBox="1"/>
          <p:nvPr/>
        </p:nvSpPr>
        <p:spPr>
          <a:xfrm>
            <a:off x="5566410" y="1287689"/>
            <a:ext cx="5692140" cy="5047536"/>
          </a:xfrm>
          <a:prstGeom prst="rect">
            <a:avLst/>
          </a:prstGeom>
          <a:solidFill>
            <a:srgbClr val="F4FBFE"/>
          </a:solidFill>
          <a:ln>
            <a:solidFill>
              <a:srgbClr val="99DFF9"/>
            </a:solidFill>
          </a:ln>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pwd</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flash:</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dir</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Directory of flash:/</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Idx</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Attr</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Size(Byte)  Date        Time(LMT)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FileName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0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	Dec 27 2019  02:54:09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dhcp</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121,802	May 26 2014 09:20:58   portalpage.zip</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2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2,263	Dec 27 2019  02:53:59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statemach.efs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3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828,482	May 26 2014 09:20:58   sslvpn.zip</a:t>
            </a:r>
          </a:p>
          <a:p>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1,090,732 KB total (784,464 KB free)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mkdir</a:t>
            </a: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 test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dir</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Directory of flash:/</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Idx</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Attr</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Size(Byte)  Date        Time(LMT)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FileName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0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	Dec 27 2019 02:54:39     test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	Dec 27 2019 02:54:09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dhcp</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2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121,802	May 26 2014 09:20:58    portalpage.zip</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3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2,263	Dec 27 2019 02:53:59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statemach.efs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4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828,482	May 26 2014 09:20:58    sslvpn.zip</a:t>
            </a:r>
          </a:p>
          <a:p>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1,090,732 KB total (784,460 KB free)</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rmdir</a:t>
            </a: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 test</a:t>
            </a:r>
          </a:p>
        </p:txBody>
      </p:sp>
      <p:sp>
        <p:nvSpPr>
          <p:cNvPr id="9" name="梯形 2"/>
          <p:cNvSpPr/>
          <p:nvPr/>
        </p:nvSpPr>
        <p:spPr>
          <a:xfrm rot="5400000" flipH="1" flipV="1">
            <a:off x="2216991" y="3036290"/>
            <a:ext cx="5117606" cy="1578194"/>
          </a:xfrm>
          <a:custGeom>
            <a:avLst/>
            <a:gdLst>
              <a:gd name="connsiteX0" fmla="*/ 0 w 6840000"/>
              <a:gd name="connsiteY0" fmla="*/ 726886 h 726886"/>
              <a:gd name="connsiteX1" fmla="*/ 1804458 w 6840000"/>
              <a:gd name="connsiteY1" fmla="*/ 0 h 726886"/>
              <a:gd name="connsiteX2" fmla="*/ 5035542 w 6840000"/>
              <a:gd name="connsiteY2" fmla="*/ 0 h 726886"/>
              <a:gd name="connsiteX3" fmla="*/ 6840000 w 6840000"/>
              <a:gd name="connsiteY3" fmla="*/ 726886 h 726886"/>
              <a:gd name="connsiteX4" fmla="*/ 0 w 6840000"/>
              <a:gd name="connsiteY4" fmla="*/ 726886 h 726886"/>
              <a:gd name="connsiteX0" fmla="*/ 0 w 6840000"/>
              <a:gd name="connsiteY0" fmla="*/ 734506 h 734506"/>
              <a:gd name="connsiteX1" fmla="*/ 1804458 w 6840000"/>
              <a:gd name="connsiteY1" fmla="*/ 7620 h 734506"/>
              <a:gd name="connsiteX2" fmla="*/ 2901942 w 6840000"/>
              <a:gd name="connsiteY2" fmla="*/ 0 h 734506"/>
              <a:gd name="connsiteX3" fmla="*/ 6840000 w 6840000"/>
              <a:gd name="connsiteY3" fmla="*/ 734506 h 734506"/>
              <a:gd name="connsiteX4" fmla="*/ 0 w 6840000"/>
              <a:gd name="connsiteY4" fmla="*/ 734506 h 734506"/>
              <a:gd name="connsiteX0" fmla="*/ 0 w 7008716"/>
              <a:gd name="connsiteY0" fmla="*/ 734506 h 1291038"/>
              <a:gd name="connsiteX1" fmla="*/ 1804458 w 7008716"/>
              <a:gd name="connsiteY1" fmla="*/ 7620 h 1291038"/>
              <a:gd name="connsiteX2" fmla="*/ 2901942 w 7008716"/>
              <a:gd name="connsiteY2" fmla="*/ 0 h 1291038"/>
              <a:gd name="connsiteX3" fmla="*/ 7008716 w 7008716"/>
              <a:gd name="connsiteY3" fmla="*/ 1291038 h 1291038"/>
              <a:gd name="connsiteX4" fmla="*/ 0 w 7008716"/>
              <a:gd name="connsiteY4" fmla="*/ 734506 h 1291038"/>
              <a:gd name="connsiteX0" fmla="*/ 0 w 5254067"/>
              <a:gd name="connsiteY0" fmla="*/ 1273085 h 1291038"/>
              <a:gd name="connsiteX1" fmla="*/ 49809 w 5254067"/>
              <a:gd name="connsiteY1" fmla="*/ 7620 h 1291038"/>
              <a:gd name="connsiteX2" fmla="*/ 1147293 w 5254067"/>
              <a:gd name="connsiteY2" fmla="*/ 0 h 1291038"/>
              <a:gd name="connsiteX3" fmla="*/ 5254067 w 5254067"/>
              <a:gd name="connsiteY3" fmla="*/ 1291038 h 1291038"/>
              <a:gd name="connsiteX4" fmla="*/ 0 w 5254067"/>
              <a:gd name="connsiteY4" fmla="*/ 1273085 h 1291038"/>
              <a:gd name="connsiteX0" fmla="*/ 0 w 5254067"/>
              <a:gd name="connsiteY0" fmla="*/ 1273085 h 1291038"/>
              <a:gd name="connsiteX1" fmla="*/ 477223 w 5254067"/>
              <a:gd name="connsiteY1" fmla="*/ 7622 h 1291038"/>
              <a:gd name="connsiteX2" fmla="*/ 1147293 w 5254067"/>
              <a:gd name="connsiteY2" fmla="*/ 0 h 1291038"/>
              <a:gd name="connsiteX3" fmla="*/ 5254067 w 5254067"/>
              <a:gd name="connsiteY3" fmla="*/ 1291038 h 1291038"/>
              <a:gd name="connsiteX4" fmla="*/ 0 w 5254067"/>
              <a:gd name="connsiteY4" fmla="*/ 1273085 h 1291038"/>
              <a:gd name="connsiteX0" fmla="*/ 0 w 5254067"/>
              <a:gd name="connsiteY0" fmla="*/ 1265463 h 1283416"/>
              <a:gd name="connsiteX1" fmla="*/ 477223 w 5254067"/>
              <a:gd name="connsiteY1" fmla="*/ 0 h 1283416"/>
              <a:gd name="connsiteX2" fmla="*/ 1001072 w 5254067"/>
              <a:gd name="connsiteY2" fmla="*/ 1356 h 1283416"/>
              <a:gd name="connsiteX3" fmla="*/ 5254067 w 5254067"/>
              <a:gd name="connsiteY3" fmla="*/ 1283416 h 1283416"/>
              <a:gd name="connsiteX4" fmla="*/ 0 w 5254067"/>
              <a:gd name="connsiteY4" fmla="*/ 1265463 h 1283416"/>
              <a:gd name="connsiteX0" fmla="*/ 0 w 5254067"/>
              <a:gd name="connsiteY0" fmla="*/ 1265463 h 1283416"/>
              <a:gd name="connsiteX1" fmla="*/ 420985 w 5254067"/>
              <a:gd name="connsiteY1" fmla="*/ 0 h 1283416"/>
              <a:gd name="connsiteX2" fmla="*/ 1001072 w 5254067"/>
              <a:gd name="connsiteY2" fmla="*/ 1356 h 1283416"/>
              <a:gd name="connsiteX3" fmla="*/ 5254067 w 5254067"/>
              <a:gd name="connsiteY3" fmla="*/ 1283416 h 1283416"/>
              <a:gd name="connsiteX4" fmla="*/ 0 w 5254067"/>
              <a:gd name="connsiteY4" fmla="*/ 1265463 h 1283416"/>
              <a:gd name="connsiteX0" fmla="*/ 0 w 5287810"/>
              <a:gd name="connsiteY0" fmla="*/ 1265463 h 1301368"/>
              <a:gd name="connsiteX1" fmla="*/ 420985 w 5287810"/>
              <a:gd name="connsiteY1" fmla="*/ 0 h 1301368"/>
              <a:gd name="connsiteX2" fmla="*/ 1001072 w 5287810"/>
              <a:gd name="connsiteY2" fmla="*/ 1356 h 1301368"/>
              <a:gd name="connsiteX3" fmla="*/ 5287810 w 5287810"/>
              <a:gd name="connsiteY3" fmla="*/ 1301368 h 1301368"/>
              <a:gd name="connsiteX4" fmla="*/ 0 w 5287810"/>
              <a:gd name="connsiteY4" fmla="*/ 1265463 h 130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810" h="1301368">
                <a:moveTo>
                  <a:pt x="0" y="1265463"/>
                </a:moveTo>
                <a:lnTo>
                  <a:pt x="420985" y="0"/>
                </a:lnTo>
                <a:lnTo>
                  <a:pt x="1001072" y="1356"/>
                </a:lnTo>
                <a:lnTo>
                  <a:pt x="5287810" y="1301368"/>
                </a:lnTo>
                <a:lnTo>
                  <a:pt x="0" y="1265463"/>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25043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案例二：文件操作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 name="组合 6"/>
          <p:cNvGrpSpPr/>
          <p:nvPr/>
        </p:nvGrpSpPr>
        <p:grpSpPr>
          <a:xfrm>
            <a:off x="3141005" y="5372879"/>
            <a:ext cx="845691" cy="1011198"/>
            <a:chOff x="2535638" y="1566746"/>
            <a:chExt cx="845691" cy="1011198"/>
          </a:xfrm>
        </p:grpSpPr>
        <p:pic>
          <p:nvPicPr>
            <p:cNvPr id="3" name="图片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35638" y="1566746"/>
              <a:ext cx="845691" cy="660624"/>
            </a:xfrm>
            <a:prstGeom prst="rect">
              <a:avLst/>
            </a:prstGeom>
          </p:spPr>
        </p:pic>
        <p:sp>
          <p:nvSpPr>
            <p:cNvPr id="5" name="TextBox 8"/>
            <p:cNvSpPr txBox="1">
              <a:spLocks noChangeArrowheads="1"/>
            </p:cNvSpPr>
            <p:nvPr/>
          </p:nvSpPr>
          <p:spPr bwMode="auto">
            <a:xfrm>
              <a:off x="2702643" y="2270167"/>
              <a:ext cx="511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RTA</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 name="TextBox 8"/>
          <p:cNvSpPr txBox="1">
            <a:spLocks noChangeArrowheads="1"/>
          </p:cNvSpPr>
          <p:nvPr/>
        </p:nvSpPr>
        <p:spPr bwMode="auto">
          <a:xfrm>
            <a:off x="620150" y="1287689"/>
            <a:ext cx="392899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40000"/>
              </a:lnSpc>
            </a:pP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需求说明：</a:t>
            </a:r>
          </a:p>
          <a:p>
            <a:pPr marL="285750" indent="-285750">
              <a:lnSpc>
                <a:spcPct val="140000"/>
              </a:lnSpc>
              <a:buFont typeface="Arial" panose="020B0604020202020204" pitchFamily="34" charset="0"/>
              <a:buChar char="•"/>
            </a:pP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将文件</a:t>
            </a:r>
            <a:r>
              <a:rPr lang="en-US" altLang="zh-CN" sz="1800" spc="140" dirty="0">
                <a:latin typeface="Huawei Sans" panose="020C0503030203020204" pitchFamily="34" charset="0"/>
                <a:ea typeface="方正兰亭黑简体" panose="02000000000000000000" pitchFamily="2" charset="-122"/>
                <a:sym typeface="Huawei Sans" panose="020C0503030203020204" pitchFamily="34" charset="0"/>
              </a:rPr>
              <a:t>huawei.txt</a:t>
            </a: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重命名为</a:t>
            </a:r>
            <a:r>
              <a:rPr lang="en-US" altLang="zh-CN" sz="1800" spc="140" dirty="0">
                <a:latin typeface="Huawei Sans" panose="020C0503030203020204" pitchFamily="34" charset="0"/>
                <a:ea typeface="方正兰亭黑简体" panose="02000000000000000000" pitchFamily="2" charset="-122"/>
                <a:sym typeface="Huawei Sans" panose="020C0503030203020204" pitchFamily="34" charset="0"/>
              </a:rPr>
              <a:t>save.zip;</a:t>
            </a:r>
          </a:p>
          <a:p>
            <a:pPr marL="285750" indent="-285750">
              <a:lnSpc>
                <a:spcPct val="140000"/>
              </a:lnSpc>
              <a:buFont typeface="Arial" panose="020B0604020202020204" pitchFamily="34" charset="0"/>
              <a:buChar char="•"/>
            </a:pP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将文件</a:t>
            </a:r>
            <a:r>
              <a:rPr lang="en-US" altLang="zh-CN" sz="1800" spc="140">
                <a:latin typeface="Huawei Sans" panose="020C0503030203020204" pitchFamily="34" charset="0"/>
                <a:ea typeface="方正兰亭黑简体" panose="02000000000000000000" pitchFamily="2" charset="-122"/>
                <a:sym typeface="Huawei Sans" panose="020C0503030203020204" pitchFamily="34" charset="0"/>
              </a:rPr>
              <a:t>save.zip</a:t>
            </a:r>
            <a:r>
              <a:rPr lang="zh-CN" altLang="en-US" sz="1800" spc="140">
                <a:latin typeface="Huawei Sans" panose="020C0503030203020204" pitchFamily="34" charset="0"/>
                <a:ea typeface="方正兰亭黑简体" panose="02000000000000000000" pitchFamily="2" charset="-122"/>
                <a:sym typeface="Huawei Sans" panose="020C0503030203020204" pitchFamily="34" charset="0"/>
              </a:rPr>
              <a:t>复制并命名为</a:t>
            </a:r>
            <a:r>
              <a:rPr lang="en-US" altLang="zh-CN" sz="1800" spc="140" dirty="0">
                <a:latin typeface="Huawei Sans" panose="020C0503030203020204" pitchFamily="34" charset="0"/>
                <a:ea typeface="方正兰亭黑简体" panose="02000000000000000000" pitchFamily="2" charset="-122"/>
                <a:sym typeface="Huawei Sans" panose="020C0503030203020204" pitchFamily="34" charset="0"/>
              </a:rPr>
              <a:t>file.txt</a:t>
            </a: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a:t>
            </a:r>
          </a:p>
          <a:p>
            <a:pPr marL="285750" indent="-285750">
              <a:lnSpc>
                <a:spcPct val="140000"/>
              </a:lnSpc>
              <a:buFont typeface="Arial" panose="020B0604020202020204" pitchFamily="34" charset="0"/>
              <a:buChar char="•"/>
            </a:pP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将文件</a:t>
            </a:r>
            <a:r>
              <a:rPr lang="en-US" altLang="zh-CN"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file.txt</a:t>
            </a: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移动到</a:t>
            </a:r>
            <a:r>
              <a:rPr lang="en-US" altLang="zh-CN" sz="1800" spc="140" dirty="0" err="1">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dhcp</a:t>
            </a: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目录下；</a:t>
            </a:r>
          </a:p>
          <a:p>
            <a:pPr marL="285750" indent="-285750">
              <a:lnSpc>
                <a:spcPct val="140000"/>
              </a:lnSpc>
              <a:buFont typeface="Arial" panose="020B0604020202020204" pitchFamily="34" charset="0"/>
              <a:buChar char="•"/>
            </a:pP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删除文件</a:t>
            </a:r>
            <a:r>
              <a:rPr lang="en-US" altLang="zh-CN"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file.txt</a:t>
            </a: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a:t>
            </a:r>
          </a:p>
          <a:p>
            <a:pPr marL="285750" indent="-285750">
              <a:lnSpc>
                <a:spcPct val="140000"/>
              </a:lnSpc>
              <a:buFont typeface="Arial" panose="020B0604020202020204" pitchFamily="34" charset="0"/>
              <a:buChar char="•"/>
            </a:pP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恢复删除文件</a:t>
            </a:r>
            <a:r>
              <a:rPr lang="en-US" altLang="zh-CN"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file.txt</a:t>
            </a: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a:t>
            </a:r>
          </a:p>
          <a:p>
            <a:pPr algn="ctr">
              <a:lnSpc>
                <a:spcPct val="140000"/>
              </a:lnSpc>
            </a:pP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文本框 3"/>
          <p:cNvSpPr txBox="1"/>
          <p:nvPr/>
        </p:nvSpPr>
        <p:spPr>
          <a:xfrm>
            <a:off x="5566410" y="1287689"/>
            <a:ext cx="5692140" cy="5047536"/>
          </a:xfrm>
          <a:prstGeom prst="rect">
            <a:avLst/>
          </a:prstGeom>
          <a:solidFill>
            <a:srgbClr val="F4FBFE"/>
          </a:solidFill>
          <a:ln>
            <a:solidFill>
              <a:srgbClr val="99DFF9"/>
            </a:solidFill>
          </a:ln>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rename huawei.txt save.zip</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dir</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Directory of flash:/</a:t>
            </a:r>
          </a:p>
          <a:p>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Idx</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Attr</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Size(Byte)    Date        Time(LMT)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FileName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0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     Mar 04 2020 04:39:52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dhcp</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121,802  May 26 2014 09:20:58   portalpage.zip</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2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828,482  Mar 04 2020 04:51:45   save.zip</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3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2,263    Mar 04 2020 04:39:45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statemach.efs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4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828,482  May 26 2014 09:20:58   sslvpn.zip</a:t>
            </a:r>
          </a:p>
          <a:p>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1,090,732 KB total (784,464 KB free)</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copy save.zip file.txt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dir</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Directory of flash:/</a:t>
            </a:r>
          </a:p>
          <a:p>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Idx</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Attr</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Size(Byte)     Date        Time(LMT)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FileName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0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      Mar 04 2020 04:39:52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dhcp</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121,802  May 26 2014 09:20:58   portalpage.zip</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2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828,482  Mar 04 2020 04:51:45   save.zip</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3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2,263    Mar 04 2020 04:39:45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statemach.efs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4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828,482  May 26 2014 09:20:58   sslvpn.zip</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5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828,482  Mar 04 2020 04:56:05   file.txt</a:t>
            </a:r>
          </a:p>
          <a:p>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1,090,732 KB total (784,340 KB free)</a:t>
            </a:r>
          </a:p>
        </p:txBody>
      </p:sp>
      <p:sp>
        <p:nvSpPr>
          <p:cNvPr id="9" name="梯形 2"/>
          <p:cNvSpPr/>
          <p:nvPr/>
        </p:nvSpPr>
        <p:spPr>
          <a:xfrm rot="5400000" flipH="1" flipV="1">
            <a:off x="2216991" y="3036290"/>
            <a:ext cx="5117606" cy="1578194"/>
          </a:xfrm>
          <a:custGeom>
            <a:avLst/>
            <a:gdLst>
              <a:gd name="connsiteX0" fmla="*/ 0 w 6840000"/>
              <a:gd name="connsiteY0" fmla="*/ 726886 h 726886"/>
              <a:gd name="connsiteX1" fmla="*/ 1804458 w 6840000"/>
              <a:gd name="connsiteY1" fmla="*/ 0 h 726886"/>
              <a:gd name="connsiteX2" fmla="*/ 5035542 w 6840000"/>
              <a:gd name="connsiteY2" fmla="*/ 0 h 726886"/>
              <a:gd name="connsiteX3" fmla="*/ 6840000 w 6840000"/>
              <a:gd name="connsiteY3" fmla="*/ 726886 h 726886"/>
              <a:gd name="connsiteX4" fmla="*/ 0 w 6840000"/>
              <a:gd name="connsiteY4" fmla="*/ 726886 h 726886"/>
              <a:gd name="connsiteX0" fmla="*/ 0 w 6840000"/>
              <a:gd name="connsiteY0" fmla="*/ 734506 h 734506"/>
              <a:gd name="connsiteX1" fmla="*/ 1804458 w 6840000"/>
              <a:gd name="connsiteY1" fmla="*/ 7620 h 734506"/>
              <a:gd name="connsiteX2" fmla="*/ 2901942 w 6840000"/>
              <a:gd name="connsiteY2" fmla="*/ 0 h 734506"/>
              <a:gd name="connsiteX3" fmla="*/ 6840000 w 6840000"/>
              <a:gd name="connsiteY3" fmla="*/ 734506 h 734506"/>
              <a:gd name="connsiteX4" fmla="*/ 0 w 6840000"/>
              <a:gd name="connsiteY4" fmla="*/ 734506 h 734506"/>
              <a:gd name="connsiteX0" fmla="*/ 0 w 7008716"/>
              <a:gd name="connsiteY0" fmla="*/ 734506 h 1291038"/>
              <a:gd name="connsiteX1" fmla="*/ 1804458 w 7008716"/>
              <a:gd name="connsiteY1" fmla="*/ 7620 h 1291038"/>
              <a:gd name="connsiteX2" fmla="*/ 2901942 w 7008716"/>
              <a:gd name="connsiteY2" fmla="*/ 0 h 1291038"/>
              <a:gd name="connsiteX3" fmla="*/ 7008716 w 7008716"/>
              <a:gd name="connsiteY3" fmla="*/ 1291038 h 1291038"/>
              <a:gd name="connsiteX4" fmla="*/ 0 w 7008716"/>
              <a:gd name="connsiteY4" fmla="*/ 734506 h 1291038"/>
              <a:gd name="connsiteX0" fmla="*/ 0 w 5254067"/>
              <a:gd name="connsiteY0" fmla="*/ 1273085 h 1291038"/>
              <a:gd name="connsiteX1" fmla="*/ 49809 w 5254067"/>
              <a:gd name="connsiteY1" fmla="*/ 7620 h 1291038"/>
              <a:gd name="connsiteX2" fmla="*/ 1147293 w 5254067"/>
              <a:gd name="connsiteY2" fmla="*/ 0 h 1291038"/>
              <a:gd name="connsiteX3" fmla="*/ 5254067 w 5254067"/>
              <a:gd name="connsiteY3" fmla="*/ 1291038 h 1291038"/>
              <a:gd name="connsiteX4" fmla="*/ 0 w 5254067"/>
              <a:gd name="connsiteY4" fmla="*/ 1273085 h 1291038"/>
              <a:gd name="connsiteX0" fmla="*/ 0 w 5254067"/>
              <a:gd name="connsiteY0" fmla="*/ 1273085 h 1291038"/>
              <a:gd name="connsiteX1" fmla="*/ 477223 w 5254067"/>
              <a:gd name="connsiteY1" fmla="*/ 7622 h 1291038"/>
              <a:gd name="connsiteX2" fmla="*/ 1147293 w 5254067"/>
              <a:gd name="connsiteY2" fmla="*/ 0 h 1291038"/>
              <a:gd name="connsiteX3" fmla="*/ 5254067 w 5254067"/>
              <a:gd name="connsiteY3" fmla="*/ 1291038 h 1291038"/>
              <a:gd name="connsiteX4" fmla="*/ 0 w 5254067"/>
              <a:gd name="connsiteY4" fmla="*/ 1273085 h 1291038"/>
              <a:gd name="connsiteX0" fmla="*/ 0 w 5254067"/>
              <a:gd name="connsiteY0" fmla="*/ 1265463 h 1283416"/>
              <a:gd name="connsiteX1" fmla="*/ 477223 w 5254067"/>
              <a:gd name="connsiteY1" fmla="*/ 0 h 1283416"/>
              <a:gd name="connsiteX2" fmla="*/ 1001072 w 5254067"/>
              <a:gd name="connsiteY2" fmla="*/ 1356 h 1283416"/>
              <a:gd name="connsiteX3" fmla="*/ 5254067 w 5254067"/>
              <a:gd name="connsiteY3" fmla="*/ 1283416 h 1283416"/>
              <a:gd name="connsiteX4" fmla="*/ 0 w 5254067"/>
              <a:gd name="connsiteY4" fmla="*/ 1265463 h 1283416"/>
              <a:gd name="connsiteX0" fmla="*/ 0 w 5254067"/>
              <a:gd name="connsiteY0" fmla="*/ 1265463 h 1283416"/>
              <a:gd name="connsiteX1" fmla="*/ 420985 w 5254067"/>
              <a:gd name="connsiteY1" fmla="*/ 0 h 1283416"/>
              <a:gd name="connsiteX2" fmla="*/ 1001072 w 5254067"/>
              <a:gd name="connsiteY2" fmla="*/ 1356 h 1283416"/>
              <a:gd name="connsiteX3" fmla="*/ 5254067 w 5254067"/>
              <a:gd name="connsiteY3" fmla="*/ 1283416 h 1283416"/>
              <a:gd name="connsiteX4" fmla="*/ 0 w 5254067"/>
              <a:gd name="connsiteY4" fmla="*/ 1265463 h 1283416"/>
              <a:gd name="connsiteX0" fmla="*/ 0 w 5287810"/>
              <a:gd name="connsiteY0" fmla="*/ 1265463 h 1301368"/>
              <a:gd name="connsiteX1" fmla="*/ 420985 w 5287810"/>
              <a:gd name="connsiteY1" fmla="*/ 0 h 1301368"/>
              <a:gd name="connsiteX2" fmla="*/ 1001072 w 5287810"/>
              <a:gd name="connsiteY2" fmla="*/ 1356 h 1301368"/>
              <a:gd name="connsiteX3" fmla="*/ 5287810 w 5287810"/>
              <a:gd name="connsiteY3" fmla="*/ 1301368 h 1301368"/>
              <a:gd name="connsiteX4" fmla="*/ 0 w 5287810"/>
              <a:gd name="connsiteY4" fmla="*/ 1265463 h 130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810" h="1301368">
                <a:moveTo>
                  <a:pt x="0" y="1265463"/>
                </a:moveTo>
                <a:lnTo>
                  <a:pt x="420985" y="0"/>
                </a:lnTo>
                <a:lnTo>
                  <a:pt x="1001072" y="1356"/>
                </a:lnTo>
                <a:lnTo>
                  <a:pt x="5287810" y="1301368"/>
                </a:lnTo>
                <a:lnTo>
                  <a:pt x="0" y="1265463"/>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128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学完本课程后，您将能够：</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了解</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的基础知识</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掌握</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CLI</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界面的使用</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掌握命令行的基本命令</a:t>
            </a:r>
          </a:p>
          <a:p>
            <a:pPr marL="0" indent="0">
              <a:buNone/>
            </a:pP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836898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案例二：文件操作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 name="组合 6"/>
          <p:cNvGrpSpPr/>
          <p:nvPr/>
        </p:nvGrpSpPr>
        <p:grpSpPr>
          <a:xfrm>
            <a:off x="3141005" y="5372879"/>
            <a:ext cx="845691" cy="1011198"/>
            <a:chOff x="2535638" y="1566746"/>
            <a:chExt cx="845691" cy="1011198"/>
          </a:xfrm>
        </p:grpSpPr>
        <p:pic>
          <p:nvPicPr>
            <p:cNvPr id="3" name="图片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35638" y="1566746"/>
              <a:ext cx="845691" cy="660624"/>
            </a:xfrm>
            <a:prstGeom prst="rect">
              <a:avLst/>
            </a:prstGeom>
          </p:spPr>
        </p:pic>
        <p:sp>
          <p:nvSpPr>
            <p:cNvPr id="5" name="TextBox 8"/>
            <p:cNvSpPr txBox="1">
              <a:spLocks noChangeArrowheads="1"/>
            </p:cNvSpPr>
            <p:nvPr/>
          </p:nvSpPr>
          <p:spPr bwMode="auto">
            <a:xfrm>
              <a:off x="2702643" y="2270167"/>
              <a:ext cx="511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RTA</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 name="TextBox 8"/>
          <p:cNvSpPr txBox="1">
            <a:spLocks noChangeArrowheads="1"/>
          </p:cNvSpPr>
          <p:nvPr/>
        </p:nvSpPr>
        <p:spPr bwMode="auto">
          <a:xfrm>
            <a:off x="620150" y="1287689"/>
            <a:ext cx="3928990"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40000"/>
              </a:lnSpc>
            </a:pP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需求说明：</a:t>
            </a:r>
          </a:p>
          <a:p>
            <a:pPr marL="285750" indent="-285750">
              <a:lnSpc>
                <a:spcPct val="140000"/>
              </a:lnSpc>
              <a:buFont typeface="Arial" panose="020B0604020202020204" pitchFamily="34" charset="0"/>
              <a:buChar char="•"/>
            </a:pP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将文件</a:t>
            </a:r>
            <a:r>
              <a:rPr lang="en-US" altLang="zh-CN"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huawei.txt</a:t>
            </a: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重命名为</a:t>
            </a:r>
            <a:r>
              <a:rPr lang="en-US" altLang="zh-CN"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save.zip;</a:t>
            </a:r>
          </a:p>
          <a:p>
            <a:pPr marL="285750" indent="-285750">
              <a:lnSpc>
                <a:spcPct val="140000"/>
              </a:lnSpc>
              <a:buFont typeface="Arial" panose="020B0604020202020204" pitchFamily="34" charset="0"/>
              <a:buChar char="•"/>
            </a:pP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将文件</a:t>
            </a:r>
            <a:r>
              <a:rPr lang="en-US" altLang="zh-CN"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save.zip</a:t>
            </a: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复制为</a:t>
            </a:r>
            <a:r>
              <a:rPr lang="en-US" altLang="zh-CN"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file.txt</a:t>
            </a:r>
            <a:r>
              <a:rPr lang="zh-CN" altLang="en-US" sz="1800" spc="140"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rPr>
              <a:t>；</a:t>
            </a:r>
          </a:p>
          <a:p>
            <a:pPr marL="285750" indent="-285750">
              <a:lnSpc>
                <a:spcPct val="140000"/>
              </a:lnSpc>
              <a:buFont typeface="Arial" panose="020B0604020202020204" pitchFamily="34" charset="0"/>
              <a:buChar char="•"/>
            </a:pP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将文件</a:t>
            </a:r>
            <a:r>
              <a:rPr lang="en-US" altLang="zh-CN" sz="1800" spc="140" dirty="0">
                <a:latin typeface="Huawei Sans" panose="020C0503030203020204" pitchFamily="34" charset="0"/>
                <a:ea typeface="方正兰亭黑简体" panose="02000000000000000000" pitchFamily="2" charset="-122"/>
                <a:sym typeface="Huawei Sans" panose="020C0503030203020204" pitchFamily="34" charset="0"/>
              </a:rPr>
              <a:t>file.txt</a:t>
            </a: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移动到</a:t>
            </a:r>
            <a:r>
              <a:rPr lang="en-US" altLang="zh-CN" sz="1800" spc="140" dirty="0" err="1">
                <a:latin typeface="Huawei Sans" panose="020C0503030203020204" pitchFamily="34" charset="0"/>
                <a:ea typeface="方正兰亭黑简体" panose="02000000000000000000" pitchFamily="2" charset="-122"/>
                <a:sym typeface="Huawei Sans" panose="020C0503030203020204" pitchFamily="34" charset="0"/>
              </a:rPr>
              <a:t>dhcp</a:t>
            </a: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目录下；</a:t>
            </a:r>
          </a:p>
          <a:p>
            <a:pPr marL="285750" indent="-285750">
              <a:lnSpc>
                <a:spcPct val="140000"/>
              </a:lnSpc>
              <a:buFont typeface="Arial" panose="020B0604020202020204" pitchFamily="34" charset="0"/>
              <a:buChar char="•"/>
            </a:pP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删除文件</a:t>
            </a:r>
            <a:r>
              <a:rPr lang="en-US" altLang="zh-CN" sz="1800" spc="140" dirty="0">
                <a:latin typeface="Huawei Sans" panose="020C0503030203020204" pitchFamily="34" charset="0"/>
                <a:ea typeface="方正兰亭黑简体" panose="02000000000000000000" pitchFamily="2" charset="-122"/>
                <a:sym typeface="Huawei Sans" panose="020C0503030203020204" pitchFamily="34" charset="0"/>
              </a:rPr>
              <a:t>file.txt</a:t>
            </a: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a:t>
            </a:r>
          </a:p>
          <a:p>
            <a:pPr marL="285750" indent="-285750">
              <a:lnSpc>
                <a:spcPct val="140000"/>
              </a:lnSpc>
              <a:buFont typeface="Arial" panose="020B0604020202020204" pitchFamily="34" charset="0"/>
              <a:buChar char="•"/>
            </a:pP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恢复删除文件</a:t>
            </a:r>
            <a:r>
              <a:rPr lang="en-US" altLang="zh-CN" sz="1800" spc="140" dirty="0">
                <a:latin typeface="Huawei Sans" panose="020C0503030203020204" pitchFamily="34" charset="0"/>
                <a:ea typeface="方正兰亭黑简体" panose="02000000000000000000" pitchFamily="2" charset="-122"/>
                <a:sym typeface="Huawei Sans" panose="020C0503030203020204" pitchFamily="34" charset="0"/>
              </a:rPr>
              <a:t>file.txt</a:t>
            </a:r>
            <a:r>
              <a:rPr lang="zh-CN" altLang="en-US" sz="1800" spc="140" dirty="0">
                <a:latin typeface="Huawei Sans" panose="020C0503030203020204" pitchFamily="34" charset="0"/>
                <a:ea typeface="方正兰亭黑简体" panose="02000000000000000000" pitchFamily="2" charset="-122"/>
                <a:sym typeface="Huawei Sans" panose="020C0503030203020204" pitchFamily="34" charset="0"/>
              </a:rPr>
              <a:t>。</a:t>
            </a:r>
          </a:p>
          <a:p>
            <a:pPr algn="ctr">
              <a:lnSpc>
                <a:spcPct val="140000"/>
              </a:lnSpc>
            </a:pP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文本框 3"/>
          <p:cNvSpPr txBox="1"/>
          <p:nvPr/>
        </p:nvSpPr>
        <p:spPr>
          <a:xfrm>
            <a:off x="5566410" y="1298322"/>
            <a:ext cx="5692140" cy="5047536"/>
          </a:xfrm>
          <a:prstGeom prst="rect">
            <a:avLst/>
          </a:prstGeom>
          <a:solidFill>
            <a:srgbClr val="F4FBFE"/>
          </a:solidFill>
          <a:ln>
            <a:solidFill>
              <a:srgbClr val="99DFF9"/>
            </a:solidFill>
          </a:ln>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move file.txt flash:/</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dhcp</a:t>
            </a: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cd </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dhcp</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dir</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Directory of flash:/</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dhcp</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Idx</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Attr</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Size(Byte)  Date        Time(LMT)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FileName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0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98         Dec 27 2019 02:54:09    dhcp-duid.txt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121,802  Dec 27 2019 03:13:50    file.txt</a:t>
            </a:r>
          </a:p>
          <a:p>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1,090,732 KB total (784,344 KB free)</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delete file.txt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dir</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Directory of flash:/</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dhcp</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Idx</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Attr</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Size(Byte)  Date        Time(LMT)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FileName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0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98  Dec 27 2019 02:54:09       dhcp-duid.txt</a:t>
            </a:r>
          </a:p>
          <a:p>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1,090,732 KB total (784,340 KB free)</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undelete file.txt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&lt;RTA&gt;</a:t>
            </a:r>
            <a:r>
              <a:rPr lang="en-US" altLang="zh-CN" sz="1400" b="1" dirty="0" err="1">
                <a:latin typeface="Huawei Sans" panose="020C0503030203020204" pitchFamily="34" charset="0"/>
                <a:ea typeface="方正兰亭黑简体" panose="02000000000000000000" pitchFamily="2" charset="-122"/>
                <a:sym typeface="Huawei Sans" panose="020C0503030203020204" pitchFamily="34" charset="0"/>
              </a:rPr>
              <a:t>dir</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Directory of flash:/</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dhcp</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Idx</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Attr</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Size(Byte)  Date        Time(LMT)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FileName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0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98         Dec 27 2019 02:54:09    dhcp-duid.txt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  -</a:t>
            </a: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rw</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121,802  Dec 27 2019 03:13:50    file.txt</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1,090,732 KB total (784,340 KB free)</a:t>
            </a:r>
          </a:p>
        </p:txBody>
      </p:sp>
      <p:sp>
        <p:nvSpPr>
          <p:cNvPr id="9" name="梯形 2"/>
          <p:cNvSpPr/>
          <p:nvPr/>
        </p:nvSpPr>
        <p:spPr>
          <a:xfrm rot="5400000" flipH="1" flipV="1">
            <a:off x="2216991" y="3036290"/>
            <a:ext cx="5117606" cy="1578194"/>
          </a:xfrm>
          <a:custGeom>
            <a:avLst/>
            <a:gdLst>
              <a:gd name="connsiteX0" fmla="*/ 0 w 6840000"/>
              <a:gd name="connsiteY0" fmla="*/ 726886 h 726886"/>
              <a:gd name="connsiteX1" fmla="*/ 1804458 w 6840000"/>
              <a:gd name="connsiteY1" fmla="*/ 0 h 726886"/>
              <a:gd name="connsiteX2" fmla="*/ 5035542 w 6840000"/>
              <a:gd name="connsiteY2" fmla="*/ 0 h 726886"/>
              <a:gd name="connsiteX3" fmla="*/ 6840000 w 6840000"/>
              <a:gd name="connsiteY3" fmla="*/ 726886 h 726886"/>
              <a:gd name="connsiteX4" fmla="*/ 0 w 6840000"/>
              <a:gd name="connsiteY4" fmla="*/ 726886 h 726886"/>
              <a:gd name="connsiteX0" fmla="*/ 0 w 6840000"/>
              <a:gd name="connsiteY0" fmla="*/ 734506 h 734506"/>
              <a:gd name="connsiteX1" fmla="*/ 1804458 w 6840000"/>
              <a:gd name="connsiteY1" fmla="*/ 7620 h 734506"/>
              <a:gd name="connsiteX2" fmla="*/ 2901942 w 6840000"/>
              <a:gd name="connsiteY2" fmla="*/ 0 h 734506"/>
              <a:gd name="connsiteX3" fmla="*/ 6840000 w 6840000"/>
              <a:gd name="connsiteY3" fmla="*/ 734506 h 734506"/>
              <a:gd name="connsiteX4" fmla="*/ 0 w 6840000"/>
              <a:gd name="connsiteY4" fmla="*/ 734506 h 734506"/>
              <a:gd name="connsiteX0" fmla="*/ 0 w 7008716"/>
              <a:gd name="connsiteY0" fmla="*/ 734506 h 1291038"/>
              <a:gd name="connsiteX1" fmla="*/ 1804458 w 7008716"/>
              <a:gd name="connsiteY1" fmla="*/ 7620 h 1291038"/>
              <a:gd name="connsiteX2" fmla="*/ 2901942 w 7008716"/>
              <a:gd name="connsiteY2" fmla="*/ 0 h 1291038"/>
              <a:gd name="connsiteX3" fmla="*/ 7008716 w 7008716"/>
              <a:gd name="connsiteY3" fmla="*/ 1291038 h 1291038"/>
              <a:gd name="connsiteX4" fmla="*/ 0 w 7008716"/>
              <a:gd name="connsiteY4" fmla="*/ 734506 h 1291038"/>
              <a:gd name="connsiteX0" fmla="*/ 0 w 5254067"/>
              <a:gd name="connsiteY0" fmla="*/ 1273085 h 1291038"/>
              <a:gd name="connsiteX1" fmla="*/ 49809 w 5254067"/>
              <a:gd name="connsiteY1" fmla="*/ 7620 h 1291038"/>
              <a:gd name="connsiteX2" fmla="*/ 1147293 w 5254067"/>
              <a:gd name="connsiteY2" fmla="*/ 0 h 1291038"/>
              <a:gd name="connsiteX3" fmla="*/ 5254067 w 5254067"/>
              <a:gd name="connsiteY3" fmla="*/ 1291038 h 1291038"/>
              <a:gd name="connsiteX4" fmla="*/ 0 w 5254067"/>
              <a:gd name="connsiteY4" fmla="*/ 1273085 h 1291038"/>
              <a:gd name="connsiteX0" fmla="*/ 0 w 5254067"/>
              <a:gd name="connsiteY0" fmla="*/ 1273085 h 1291038"/>
              <a:gd name="connsiteX1" fmla="*/ 477223 w 5254067"/>
              <a:gd name="connsiteY1" fmla="*/ 7622 h 1291038"/>
              <a:gd name="connsiteX2" fmla="*/ 1147293 w 5254067"/>
              <a:gd name="connsiteY2" fmla="*/ 0 h 1291038"/>
              <a:gd name="connsiteX3" fmla="*/ 5254067 w 5254067"/>
              <a:gd name="connsiteY3" fmla="*/ 1291038 h 1291038"/>
              <a:gd name="connsiteX4" fmla="*/ 0 w 5254067"/>
              <a:gd name="connsiteY4" fmla="*/ 1273085 h 1291038"/>
              <a:gd name="connsiteX0" fmla="*/ 0 w 5254067"/>
              <a:gd name="connsiteY0" fmla="*/ 1265463 h 1283416"/>
              <a:gd name="connsiteX1" fmla="*/ 477223 w 5254067"/>
              <a:gd name="connsiteY1" fmla="*/ 0 h 1283416"/>
              <a:gd name="connsiteX2" fmla="*/ 1001072 w 5254067"/>
              <a:gd name="connsiteY2" fmla="*/ 1356 h 1283416"/>
              <a:gd name="connsiteX3" fmla="*/ 5254067 w 5254067"/>
              <a:gd name="connsiteY3" fmla="*/ 1283416 h 1283416"/>
              <a:gd name="connsiteX4" fmla="*/ 0 w 5254067"/>
              <a:gd name="connsiteY4" fmla="*/ 1265463 h 1283416"/>
              <a:gd name="connsiteX0" fmla="*/ 0 w 5254067"/>
              <a:gd name="connsiteY0" fmla="*/ 1265463 h 1283416"/>
              <a:gd name="connsiteX1" fmla="*/ 420985 w 5254067"/>
              <a:gd name="connsiteY1" fmla="*/ 0 h 1283416"/>
              <a:gd name="connsiteX2" fmla="*/ 1001072 w 5254067"/>
              <a:gd name="connsiteY2" fmla="*/ 1356 h 1283416"/>
              <a:gd name="connsiteX3" fmla="*/ 5254067 w 5254067"/>
              <a:gd name="connsiteY3" fmla="*/ 1283416 h 1283416"/>
              <a:gd name="connsiteX4" fmla="*/ 0 w 5254067"/>
              <a:gd name="connsiteY4" fmla="*/ 1265463 h 1283416"/>
              <a:gd name="connsiteX0" fmla="*/ 0 w 5287810"/>
              <a:gd name="connsiteY0" fmla="*/ 1265463 h 1301368"/>
              <a:gd name="connsiteX1" fmla="*/ 420985 w 5287810"/>
              <a:gd name="connsiteY1" fmla="*/ 0 h 1301368"/>
              <a:gd name="connsiteX2" fmla="*/ 1001072 w 5287810"/>
              <a:gd name="connsiteY2" fmla="*/ 1356 h 1301368"/>
              <a:gd name="connsiteX3" fmla="*/ 5287810 w 5287810"/>
              <a:gd name="connsiteY3" fmla="*/ 1301368 h 1301368"/>
              <a:gd name="connsiteX4" fmla="*/ 0 w 5287810"/>
              <a:gd name="connsiteY4" fmla="*/ 1265463 h 130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810" h="1301368">
                <a:moveTo>
                  <a:pt x="0" y="1265463"/>
                </a:moveTo>
                <a:lnTo>
                  <a:pt x="420985" y="0"/>
                </a:lnTo>
                <a:lnTo>
                  <a:pt x="1001072" y="1356"/>
                </a:lnTo>
                <a:lnTo>
                  <a:pt x="5287810" y="1301368"/>
                </a:lnTo>
                <a:lnTo>
                  <a:pt x="0" y="1265463"/>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08989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Huawei Sans" panose="020C0503030203020204" pitchFamily="34" charset="0"/>
              </a:rPr>
              <a:t>案列三：</a:t>
            </a:r>
            <a:r>
              <a:rPr lang="en-US" altLang="zh-CN">
                <a:sym typeface="Huawei Sans" panose="020C0503030203020204" pitchFamily="34" charset="0"/>
              </a:rPr>
              <a:t>VRP</a:t>
            </a:r>
            <a:r>
              <a:rPr lang="zh-CN" altLang="en-US">
                <a:sym typeface="Huawei Sans" panose="020C0503030203020204" pitchFamily="34" charset="0"/>
              </a:rPr>
              <a:t>基本配置命令</a:t>
            </a:r>
            <a:endParaRPr lang="zh-CN" altLang="en-US" dirty="0">
              <a:sym typeface="Huawei Sans" panose="020C0503030203020204" pitchFamily="34" charset="0"/>
            </a:endParaRPr>
          </a:p>
        </p:txBody>
      </p:sp>
      <p:sp>
        <p:nvSpPr>
          <p:cNvPr id="3" name="文本占位符 2"/>
          <p:cNvSpPr>
            <a:spLocks noGrp="1"/>
          </p:cNvSpPr>
          <p:nvPr>
            <p:ph type="body" sz="quarter" idx="10"/>
          </p:nvPr>
        </p:nvSpPr>
        <p:spPr/>
        <p:txBody>
          <a:bodyPr/>
          <a:lstStyle/>
          <a:p>
            <a:r>
              <a:rPr lang="zh-CN" altLang="en-US" sz="2000">
                <a:sym typeface="Huawei Sans" panose="020C0503030203020204" pitchFamily="34" charset="0"/>
              </a:rPr>
              <a:t>如图，某工程师需要为公司配置路由器，需求如下：</a:t>
            </a:r>
            <a:endParaRPr lang="en-US" altLang="zh-CN" sz="2000">
              <a:sym typeface="Huawei Sans" panose="020C0503030203020204" pitchFamily="34" charset="0"/>
            </a:endParaRPr>
          </a:p>
          <a:p>
            <a:pPr lvl="1"/>
            <a:r>
              <a:rPr lang="zh-CN" altLang="en-US" sz="1800">
                <a:sym typeface="Huawei Sans" panose="020C0503030203020204" pitchFamily="34" charset="0"/>
              </a:rPr>
              <a:t>路由器与</a:t>
            </a:r>
            <a:r>
              <a:rPr lang="en-US" altLang="zh-CN" sz="1800">
                <a:sym typeface="Huawei Sans" panose="020C0503030203020204" pitchFamily="34" charset="0"/>
              </a:rPr>
              <a:t>PC</a:t>
            </a:r>
            <a:r>
              <a:rPr lang="zh-CN" altLang="en-US" sz="1800">
                <a:sym typeface="Huawei Sans" panose="020C0503030203020204" pitchFamily="34" charset="0"/>
              </a:rPr>
              <a:t>互通，地址规划如图；</a:t>
            </a:r>
            <a:endParaRPr lang="en-US" altLang="zh-CN" sz="1800">
              <a:sym typeface="Huawei Sans" panose="020C0503030203020204" pitchFamily="34" charset="0"/>
            </a:endParaRPr>
          </a:p>
          <a:p>
            <a:pPr lvl="1"/>
            <a:r>
              <a:rPr lang="zh-CN" altLang="en-US" sz="1800">
                <a:sym typeface="Huawei Sans" panose="020C0503030203020204" pitchFamily="34" charset="0"/>
              </a:rPr>
              <a:t>公司其他人员可以通过</a:t>
            </a:r>
            <a:r>
              <a:rPr lang="en-US" altLang="zh-CN" sz="1800">
                <a:sym typeface="Huawei Sans" panose="020C0503030203020204" pitchFamily="34" charset="0"/>
              </a:rPr>
              <a:t>PC</a:t>
            </a:r>
            <a:r>
              <a:rPr lang="zh-CN" altLang="en-US" sz="1800">
                <a:sym typeface="Huawei Sans" panose="020C0503030203020204" pitchFamily="34" charset="0"/>
              </a:rPr>
              <a:t>远程登录访问路由器，密码是</a:t>
            </a:r>
            <a:r>
              <a:rPr lang="en-US" altLang="zh-CN" sz="1800">
                <a:sym typeface="Huawei Sans" panose="020C0503030203020204" pitchFamily="34" charset="0"/>
              </a:rPr>
              <a:t>huawei123</a:t>
            </a:r>
            <a:r>
              <a:rPr lang="zh-CN" altLang="en-US" sz="1800">
                <a:sym typeface="Huawei Sans" panose="020C0503030203020204" pitchFamily="34" charset="0"/>
              </a:rPr>
              <a:t>，但是只能查看配置不能随意修改配置命令；</a:t>
            </a:r>
            <a:endParaRPr lang="en-US" altLang="zh-CN" sz="1800">
              <a:sym typeface="Huawei Sans" panose="020C0503030203020204" pitchFamily="34" charset="0"/>
            </a:endParaRPr>
          </a:p>
          <a:p>
            <a:pPr lvl="1"/>
            <a:r>
              <a:rPr lang="zh-CN" altLang="en-US" sz="1800">
                <a:sym typeface="Huawei Sans" panose="020C0503030203020204" pitchFamily="34" charset="0"/>
              </a:rPr>
              <a:t>将当前配置保存为</a:t>
            </a:r>
            <a:r>
              <a:rPr lang="en-US" altLang="zh-CN" sz="1800">
                <a:sym typeface="Huawei Sans" panose="020C0503030203020204" pitchFamily="34" charset="0"/>
              </a:rPr>
              <a:t>huawei.zip</a:t>
            </a:r>
            <a:r>
              <a:rPr lang="zh-CN" altLang="en-US" sz="1800">
                <a:sym typeface="Huawei Sans" panose="020C0503030203020204" pitchFamily="34" charset="0"/>
              </a:rPr>
              <a:t>文件，并配置系统下次启动时使用该配置文件。</a:t>
            </a:r>
            <a:endParaRPr lang="en-US" altLang="zh-CN" sz="1800">
              <a:sym typeface="Huawei Sans" panose="020C0503030203020204" pitchFamily="34" charset="0"/>
            </a:endParaRPr>
          </a:p>
          <a:p>
            <a:endParaRPr lang="zh-CN" altLang="en-US" dirty="0">
              <a:sym typeface="Huawei Sans" panose="020C0503030203020204" pitchFamily="34" charset="0"/>
            </a:endParaRPr>
          </a:p>
        </p:txBody>
      </p:sp>
      <p:grpSp>
        <p:nvGrpSpPr>
          <p:cNvPr id="34" name="组合 33"/>
          <p:cNvGrpSpPr/>
          <p:nvPr/>
        </p:nvGrpSpPr>
        <p:grpSpPr>
          <a:xfrm>
            <a:off x="4023359" y="4777741"/>
            <a:ext cx="5109489" cy="994095"/>
            <a:chOff x="6719983" y="4745483"/>
            <a:chExt cx="5502886" cy="1154925"/>
          </a:xfrm>
        </p:grpSpPr>
        <p:grpSp>
          <p:nvGrpSpPr>
            <p:cNvPr id="21" name="组合 20"/>
            <p:cNvGrpSpPr/>
            <p:nvPr/>
          </p:nvGrpSpPr>
          <p:grpSpPr>
            <a:xfrm>
              <a:off x="6898461" y="4805144"/>
              <a:ext cx="5324408" cy="1095264"/>
              <a:chOff x="3842077" y="4215736"/>
              <a:chExt cx="5324408" cy="1095264"/>
            </a:xfrm>
          </p:grpSpPr>
          <p:grpSp>
            <p:nvGrpSpPr>
              <p:cNvPr id="22" name="组合 21"/>
              <p:cNvGrpSpPr/>
              <p:nvPr/>
            </p:nvGrpSpPr>
            <p:grpSpPr>
              <a:xfrm>
                <a:off x="3842077" y="4215736"/>
                <a:ext cx="5324408" cy="1095264"/>
                <a:chOff x="1594177" y="4083030"/>
                <a:chExt cx="5324408" cy="1095264"/>
              </a:xfrm>
            </p:grpSpPr>
            <p:pic>
              <p:nvPicPr>
                <p:cNvPr id="25" name="图片 24" descr="PC.png"/>
                <p:cNvPicPr>
                  <a:picLocks noChangeAspect="1"/>
                </p:cNvPicPr>
                <p:nvPr/>
              </p:nvPicPr>
              <p:blipFill>
                <a:blip r:embed="rId3" cstate="print"/>
                <a:stretch>
                  <a:fillRect/>
                </a:stretch>
              </p:blipFill>
              <p:spPr>
                <a:xfrm>
                  <a:off x="4552131" y="4083030"/>
                  <a:ext cx="836297" cy="642276"/>
                </a:xfrm>
                <a:prstGeom prst="rect">
                  <a:avLst/>
                </a:prstGeom>
              </p:spPr>
            </p:pic>
            <p:cxnSp>
              <p:nvCxnSpPr>
                <p:cNvPr id="26" name="直接连接符 25"/>
                <p:cNvCxnSpPr>
                  <a:stCxn id="25" idx="1"/>
                  <a:endCxn id="31" idx="3"/>
                </p:cNvCxnSpPr>
                <p:nvPr/>
              </p:nvCxnSpPr>
              <p:spPr>
                <a:xfrm flipH="1">
                  <a:off x="2282089" y="4404168"/>
                  <a:ext cx="2270042" cy="0"/>
                </a:xfrm>
                <a:prstGeom prst="line">
                  <a:avLst/>
                </a:prstGeom>
                <a:ln w="19050"/>
              </p:spPr>
              <p:style>
                <a:lnRef idx="1">
                  <a:schemeClr val="dk1"/>
                </a:lnRef>
                <a:fillRef idx="0">
                  <a:schemeClr val="dk1"/>
                </a:fillRef>
                <a:effectRef idx="0">
                  <a:schemeClr val="dk1"/>
                </a:effectRef>
                <a:fontRef idx="minor">
                  <a:schemeClr val="tx1"/>
                </a:fontRef>
              </p:style>
            </p:cxnSp>
            <p:sp>
              <p:nvSpPr>
                <p:cNvPr id="27" name="文本框 26"/>
                <p:cNvSpPr txBox="1"/>
                <p:nvPr/>
              </p:nvSpPr>
              <p:spPr>
                <a:xfrm>
                  <a:off x="1594177" y="4784967"/>
                  <a:ext cx="794658" cy="393327"/>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AR1</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文本框 27"/>
                <p:cNvSpPr txBox="1"/>
                <p:nvPr/>
              </p:nvSpPr>
              <p:spPr>
                <a:xfrm>
                  <a:off x="4598633" y="4709392"/>
                  <a:ext cx="794658" cy="393327"/>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PC1</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文本框 28"/>
                <p:cNvSpPr txBox="1"/>
                <p:nvPr/>
              </p:nvSpPr>
              <p:spPr>
                <a:xfrm>
                  <a:off x="2249802" y="4465467"/>
                  <a:ext cx="1558248"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192.168.1.1/24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文本框 29"/>
                <p:cNvSpPr txBox="1"/>
                <p:nvPr/>
              </p:nvSpPr>
              <p:spPr>
                <a:xfrm>
                  <a:off x="5393290" y="4448307"/>
                  <a:ext cx="1525295"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3" name="文本框 22"/>
              <p:cNvSpPr txBox="1"/>
              <p:nvPr/>
            </p:nvSpPr>
            <p:spPr>
              <a:xfrm>
                <a:off x="4590186" y="4216977"/>
                <a:ext cx="1197428"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31" name="图片 3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719983" y="4745483"/>
              <a:ext cx="866390" cy="761598"/>
            </a:xfrm>
            <a:prstGeom prst="rect">
              <a:avLst/>
            </a:prstGeom>
          </p:spPr>
        </p:pic>
      </p:grpSp>
    </p:spTree>
    <p:extLst>
      <p:ext uri="{BB962C8B-B14F-4D97-AF65-F5344CB8AC3E}">
        <p14:creationId xmlns:p14="http://schemas.microsoft.com/office/powerpoint/2010/main" val="2508580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配置步骤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文本框 64"/>
          <p:cNvSpPr txBox="1"/>
          <p:nvPr/>
        </p:nvSpPr>
        <p:spPr>
          <a:xfrm>
            <a:off x="524548" y="3271748"/>
            <a:ext cx="5544000" cy="1631216"/>
          </a:xfrm>
          <a:prstGeom prst="rect">
            <a:avLst/>
          </a:prstGeom>
          <a:solidFill>
            <a:srgbClr val="F4FBFE"/>
          </a:solidFill>
          <a:ln>
            <a:solidFill>
              <a:srgbClr val="99DFF9"/>
            </a:solidFill>
          </a:ln>
        </p:spPr>
        <p:txBody>
          <a:bodyPr wrap="square" rtlCol="0">
            <a:spAutoFit/>
          </a:bodyPr>
          <a:lstStyle/>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&lt;Huawei&gt;system-view </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a:t>
            </a:r>
            <a:r>
              <a:rPr lang="en-US" altLang="zh-CN" sz="1400"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sysname</a:t>
            </a: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AR1</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[AR1]interface </a:t>
            </a:r>
            <a:r>
              <a:rPr lang="en-US" altLang="zh-CN" sz="1400"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GigabitEthernet</a:t>
            </a: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0/0/1</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[AR1-GigabitEthernet0/0/1]</a:t>
            </a:r>
            <a:r>
              <a:rPr lang="en-US" altLang="zh-CN" sz="1400"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address 192.168.1.1 24</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[AR1-GigabitEthernet0/0/1]quit</a:t>
            </a:r>
          </a:p>
        </p:txBody>
      </p:sp>
      <p:sp>
        <p:nvSpPr>
          <p:cNvPr id="40" name="圆角矩形 75"/>
          <p:cNvSpPr/>
          <p:nvPr/>
        </p:nvSpPr>
        <p:spPr>
          <a:xfrm>
            <a:off x="6134472" y="2756247"/>
            <a:ext cx="5532980" cy="360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配置用户权限和用户认证</a:t>
            </a:r>
          </a:p>
        </p:txBody>
      </p:sp>
      <p:sp>
        <p:nvSpPr>
          <p:cNvPr id="41" name="圆角矩形 75"/>
          <p:cNvSpPr/>
          <p:nvPr/>
        </p:nvSpPr>
        <p:spPr>
          <a:xfrm>
            <a:off x="524549" y="2758038"/>
            <a:ext cx="5532980" cy="360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配置接口地址</a:t>
            </a:r>
          </a:p>
        </p:txBody>
      </p:sp>
      <p:sp>
        <p:nvSpPr>
          <p:cNvPr id="44" name="文本框 43"/>
          <p:cNvSpPr txBox="1"/>
          <p:nvPr/>
        </p:nvSpPr>
        <p:spPr>
          <a:xfrm>
            <a:off x="6153706" y="3271748"/>
            <a:ext cx="5544000" cy="1938992"/>
          </a:xfrm>
          <a:prstGeom prst="rect">
            <a:avLst/>
          </a:prstGeom>
          <a:solidFill>
            <a:srgbClr val="F4FBFE"/>
          </a:solidFill>
          <a:ln>
            <a:solidFill>
              <a:srgbClr val="99DFF9"/>
            </a:solidFill>
          </a:ln>
        </p:spPr>
        <p:txBody>
          <a:bodyPr wrap="square" rtlCol="0">
            <a:spAutoFit/>
          </a:bodyPr>
          <a:lstStyle/>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[AR1]</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user-interface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vty</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0 4</a:t>
            </a: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[AR1-ui-vty0-4]</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authentication-mode password </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Please configure the login password (maximum length 16):huawei123</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[AR1-ui-vty0-4]</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user privilege level 1</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[AR1-ui-vty0-4]quit </a:t>
            </a:r>
          </a:p>
        </p:txBody>
      </p:sp>
      <p:sp>
        <p:nvSpPr>
          <p:cNvPr id="45" name="文本框 44"/>
          <p:cNvSpPr txBox="1"/>
          <p:nvPr/>
        </p:nvSpPr>
        <p:spPr>
          <a:xfrm>
            <a:off x="6134472" y="5366241"/>
            <a:ext cx="5563233" cy="656590"/>
          </a:xfrm>
          <a:prstGeom prst="rect">
            <a:avLst/>
          </a:prstGeom>
          <a:solidFill>
            <a:srgbClr val="FFFFCC"/>
          </a:solidFill>
          <a:ln w="12700" cap="flat" cmpd="sng" algn="ctr">
            <a:solidFill>
              <a:srgbClr val="FFD17D"/>
            </a:solidFill>
            <a:prstDash val="solid"/>
            <a:miter lim="800000"/>
          </a:ln>
          <a:effectLst/>
        </p:spPr>
        <p:txBody>
          <a:bodyPr rtlCol="0" anchor="ctr"/>
          <a:lstStyle>
            <a:defPPr>
              <a:defRPr lang="en-US"/>
            </a:defPPr>
            <a:lvl1pPr defTabSz="914400">
              <a:lnSpc>
                <a:spcPts val="2200"/>
              </a:lnSpc>
              <a:defRPr sz="1400" kern="0">
                <a:latin typeface="Huawei Sans"/>
                <a:ea typeface="方正兰亭黑简体"/>
              </a:defRPr>
            </a:lvl1pPr>
          </a:lstStyle>
          <a:p>
            <a:r>
              <a:rPr lang="zh-CN" altLang="en-US" dirty="0">
                <a:sym typeface="Huawei Sans" panose="020C0503030203020204" pitchFamily="34" charset="0"/>
              </a:rPr>
              <a:t>不同版本设备在配置设备密码时，命令会有稍微不同，具体操作命令可以参考产品文档。</a:t>
            </a:r>
          </a:p>
        </p:txBody>
      </p:sp>
      <p:grpSp>
        <p:nvGrpSpPr>
          <p:cNvPr id="43" name="组合 42"/>
          <p:cNvGrpSpPr/>
          <p:nvPr/>
        </p:nvGrpSpPr>
        <p:grpSpPr>
          <a:xfrm>
            <a:off x="4023359" y="1588495"/>
            <a:ext cx="5109489" cy="994095"/>
            <a:chOff x="6719983" y="4745483"/>
            <a:chExt cx="5502886" cy="1154925"/>
          </a:xfrm>
        </p:grpSpPr>
        <p:grpSp>
          <p:nvGrpSpPr>
            <p:cNvPr id="46" name="组合 45"/>
            <p:cNvGrpSpPr/>
            <p:nvPr/>
          </p:nvGrpSpPr>
          <p:grpSpPr>
            <a:xfrm>
              <a:off x="6898461" y="4805144"/>
              <a:ext cx="5324408" cy="1095264"/>
              <a:chOff x="3842077" y="4215736"/>
              <a:chExt cx="5324408" cy="1095264"/>
            </a:xfrm>
          </p:grpSpPr>
          <p:grpSp>
            <p:nvGrpSpPr>
              <p:cNvPr id="48" name="组合 47"/>
              <p:cNvGrpSpPr/>
              <p:nvPr/>
            </p:nvGrpSpPr>
            <p:grpSpPr>
              <a:xfrm>
                <a:off x="3842077" y="4215736"/>
                <a:ext cx="5324408" cy="1095264"/>
                <a:chOff x="1594177" y="4083030"/>
                <a:chExt cx="5324408" cy="1095264"/>
              </a:xfrm>
            </p:grpSpPr>
            <p:pic>
              <p:nvPicPr>
                <p:cNvPr id="50" name="图片 49" descr="PC.png"/>
                <p:cNvPicPr>
                  <a:picLocks noChangeAspect="1"/>
                </p:cNvPicPr>
                <p:nvPr/>
              </p:nvPicPr>
              <p:blipFill>
                <a:blip r:embed="rId3" cstate="print"/>
                <a:stretch>
                  <a:fillRect/>
                </a:stretch>
              </p:blipFill>
              <p:spPr>
                <a:xfrm>
                  <a:off x="4552131" y="4083030"/>
                  <a:ext cx="836297" cy="642276"/>
                </a:xfrm>
                <a:prstGeom prst="rect">
                  <a:avLst/>
                </a:prstGeom>
              </p:spPr>
            </p:pic>
            <p:cxnSp>
              <p:nvCxnSpPr>
                <p:cNvPr id="51" name="直接连接符 50"/>
                <p:cNvCxnSpPr>
                  <a:stCxn id="50" idx="1"/>
                  <a:endCxn id="47" idx="3"/>
                </p:cNvCxnSpPr>
                <p:nvPr/>
              </p:nvCxnSpPr>
              <p:spPr>
                <a:xfrm flipH="1">
                  <a:off x="2282089" y="4404168"/>
                  <a:ext cx="2270042" cy="0"/>
                </a:xfrm>
                <a:prstGeom prst="line">
                  <a:avLst/>
                </a:prstGeom>
                <a:ln w="19050"/>
              </p:spPr>
              <p:style>
                <a:lnRef idx="1">
                  <a:schemeClr val="dk1"/>
                </a:lnRef>
                <a:fillRef idx="0">
                  <a:schemeClr val="dk1"/>
                </a:fillRef>
                <a:effectRef idx="0">
                  <a:schemeClr val="dk1"/>
                </a:effectRef>
                <a:fontRef idx="minor">
                  <a:schemeClr val="tx1"/>
                </a:fontRef>
              </p:style>
            </p:cxnSp>
            <p:sp>
              <p:nvSpPr>
                <p:cNvPr id="52" name="文本框 51"/>
                <p:cNvSpPr txBox="1"/>
                <p:nvPr/>
              </p:nvSpPr>
              <p:spPr>
                <a:xfrm>
                  <a:off x="1594177" y="4784967"/>
                  <a:ext cx="794658" cy="393327"/>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AR1</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文本框 52"/>
                <p:cNvSpPr txBox="1"/>
                <p:nvPr/>
              </p:nvSpPr>
              <p:spPr>
                <a:xfrm>
                  <a:off x="4598633" y="4709392"/>
                  <a:ext cx="794658" cy="393327"/>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PC1</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文本框 53"/>
                <p:cNvSpPr txBox="1"/>
                <p:nvPr/>
              </p:nvSpPr>
              <p:spPr>
                <a:xfrm>
                  <a:off x="2249802" y="4465467"/>
                  <a:ext cx="1558248"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192.168.1.1/24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文本框 54"/>
                <p:cNvSpPr txBox="1"/>
                <p:nvPr/>
              </p:nvSpPr>
              <p:spPr>
                <a:xfrm>
                  <a:off x="5393290" y="4448307"/>
                  <a:ext cx="1525295"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9" name="文本框 48"/>
              <p:cNvSpPr txBox="1"/>
              <p:nvPr/>
            </p:nvSpPr>
            <p:spPr>
              <a:xfrm>
                <a:off x="4590186" y="4216977"/>
                <a:ext cx="1197428"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47" name="图片 4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719983" y="4745483"/>
              <a:ext cx="866390" cy="761598"/>
            </a:xfrm>
            <a:prstGeom prst="rect">
              <a:avLst/>
            </a:prstGeom>
          </p:spPr>
        </p:pic>
      </p:grpSp>
    </p:spTree>
    <p:extLst>
      <p:ext uri="{BB962C8B-B14F-4D97-AF65-F5344CB8AC3E}">
        <p14:creationId xmlns:p14="http://schemas.microsoft.com/office/powerpoint/2010/main" val="1856053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配置步骤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文本框 4"/>
          <p:cNvSpPr txBox="1"/>
          <p:nvPr/>
        </p:nvSpPr>
        <p:spPr>
          <a:xfrm>
            <a:off x="2441120" y="3265934"/>
            <a:ext cx="6977200" cy="1938992"/>
          </a:xfrm>
          <a:prstGeom prst="rect">
            <a:avLst/>
          </a:prstGeom>
          <a:solidFill>
            <a:srgbClr val="F4FBFE"/>
          </a:solidFill>
          <a:ln>
            <a:solidFill>
              <a:srgbClr val="99DFF9"/>
            </a:solidFill>
          </a:ln>
        </p:spPr>
        <p:txBody>
          <a:bodyPr wrap="square" rtlCol="0">
            <a:spAutoFit/>
          </a:bodyPr>
          <a:lstStyle/>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&lt;AR1&gt;</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save huawei.zip</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Are you sure to save the configuration to huawei.zip? (y/n)[n]:y</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It will take several minutes to save configuration file, please wait.........</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Configuration file had been saved successfully</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Note: The configuration file will take effect after being activated</a:t>
            </a:r>
          </a:p>
          <a:p>
            <a:pPr fontAlgn="auto">
              <a:lnSpc>
                <a:spcPts val="24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&lt;AR1&gt;</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startup saved-configuration huawei.zip</a:t>
            </a:r>
          </a:p>
        </p:txBody>
      </p:sp>
      <p:sp>
        <p:nvSpPr>
          <p:cNvPr id="46" name="文本框 45"/>
          <p:cNvSpPr txBox="1"/>
          <p:nvPr/>
        </p:nvSpPr>
        <p:spPr>
          <a:xfrm>
            <a:off x="2441119" y="5395661"/>
            <a:ext cx="6977201" cy="646331"/>
          </a:xfrm>
          <a:prstGeom prst="rect">
            <a:avLst/>
          </a:prstGeom>
          <a:solidFill>
            <a:srgbClr val="FFFFCC"/>
          </a:solidFill>
          <a:ln w="12700" cap="flat" cmpd="sng" algn="ctr">
            <a:solidFill>
              <a:srgbClr val="FFD17D"/>
            </a:solidFill>
            <a:prstDash val="solid"/>
            <a:miter lim="800000"/>
          </a:ln>
          <a:effectLst/>
        </p:spPr>
        <p:txBody>
          <a:bodyPr rtlCol="0" anchor="ctr"/>
          <a:lstStyle>
            <a:defPPr>
              <a:defRPr lang="en-US"/>
            </a:defPPr>
            <a:lvl1pPr defTabSz="914400">
              <a:lnSpc>
                <a:spcPts val="2200"/>
              </a:lnSpc>
              <a:defRPr sz="1400" kern="0">
                <a:latin typeface="Huawei Sans"/>
                <a:ea typeface="方正兰亭黑简体"/>
              </a:defRPr>
            </a:lvl1pPr>
          </a:lstStyle>
          <a:p>
            <a:r>
              <a:rPr lang="zh-CN" altLang="en-US" dirty="0">
                <a:sym typeface="Huawei Sans" panose="020C0503030203020204" pitchFamily="34" charset="0"/>
              </a:rPr>
              <a:t>配置默认保存在</a:t>
            </a:r>
            <a:r>
              <a:rPr lang="en-US" altLang="zh-CN" dirty="0" err="1">
                <a:sym typeface="Huawei Sans" panose="020C0503030203020204" pitchFamily="34" charset="0"/>
              </a:rPr>
              <a:t>vrpcfg.cfg</a:t>
            </a:r>
            <a:r>
              <a:rPr lang="zh-CN" altLang="en-US" dirty="0">
                <a:sym typeface="Huawei Sans" panose="020C0503030203020204" pitchFamily="34" charset="0"/>
              </a:rPr>
              <a:t>文件中，也可以创建保存文件名称，</a:t>
            </a:r>
            <a:r>
              <a:rPr lang="zh-CN" altLang="en-US">
                <a:sym typeface="Huawei Sans" panose="020C0503030203020204" pitchFamily="34" charset="0"/>
              </a:rPr>
              <a:t>华为</a:t>
            </a:r>
            <a:r>
              <a:rPr lang="en-US" altLang="zh-CN">
                <a:sym typeface="Huawei Sans" panose="020C0503030203020204" pitchFamily="34" charset="0"/>
              </a:rPr>
              <a:t>VRPv5</a:t>
            </a:r>
            <a:r>
              <a:rPr lang="zh-CN" altLang="en-US">
                <a:sym typeface="Huawei Sans" panose="020C0503030203020204" pitchFamily="34" charset="0"/>
              </a:rPr>
              <a:t>与</a:t>
            </a:r>
            <a:r>
              <a:rPr lang="en-US" altLang="zh-CN">
                <a:sym typeface="Huawei Sans" panose="020C0503030203020204" pitchFamily="34" charset="0"/>
              </a:rPr>
              <a:t>VRPv8</a:t>
            </a:r>
            <a:r>
              <a:rPr lang="zh-CN" altLang="en-US" dirty="0">
                <a:sym typeface="Huawei Sans" panose="020C0503030203020204" pitchFamily="34" charset="0"/>
              </a:rPr>
              <a:t>操作系统指定启动文件的命令是相同的，不同在于保存的目录不同。</a:t>
            </a:r>
          </a:p>
        </p:txBody>
      </p:sp>
      <p:sp>
        <p:nvSpPr>
          <p:cNvPr id="28" name="圆角矩形 75"/>
          <p:cNvSpPr/>
          <p:nvPr/>
        </p:nvSpPr>
        <p:spPr>
          <a:xfrm>
            <a:off x="2441120" y="2706648"/>
            <a:ext cx="6977200" cy="360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配置系统下次启动文件</a:t>
            </a:r>
          </a:p>
        </p:txBody>
      </p:sp>
      <p:grpSp>
        <p:nvGrpSpPr>
          <p:cNvPr id="17" name="组合 16"/>
          <p:cNvGrpSpPr/>
          <p:nvPr/>
        </p:nvGrpSpPr>
        <p:grpSpPr>
          <a:xfrm>
            <a:off x="4023359" y="1644256"/>
            <a:ext cx="5109489" cy="994095"/>
            <a:chOff x="6719983" y="4745483"/>
            <a:chExt cx="5502886" cy="1154925"/>
          </a:xfrm>
        </p:grpSpPr>
        <p:grpSp>
          <p:nvGrpSpPr>
            <p:cNvPr id="18" name="组合 17"/>
            <p:cNvGrpSpPr/>
            <p:nvPr/>
          </p:nvGrpSpPr>
          <p:grpSpPr>
            <a:xfrm>
              <a:off x="6898461" y="4805144"/>
              <a:ext cx="5324408" cy="1095264"/>
              <a:chOff x="3842077" y="4215736"/>
              <a:chExt cx="5324408" cy="1095264"/>
            </a:xfrm>
          </p:grpSpPr>
          <p:grpSp>
            <p:nvGrpSpPr>
              <p:cNvPr id="20" name="组合 19"/>
              <p:cNvGrpSpPr/>
              <p:nvPr/>
            </p:nvGrpSpPr>
            <p:grpSpPr>
              <a:xfrm>
                <a:off x="3842077" y="4215736"/>
                <a:ext cx="5324408" cy="1095264"/>
                <a:chOff x="1594177" y="4083030"/>
                <a:chExt cx="5324408" cy="1095264"/>
              </a:xfrm>
            </p:grpSpPr>
            <p:pic>
              <p:nvPicPr>
                <p:cNvPr id="22" name="图片 21" descr="PC.png"/>
                <p:cNvPicPr>
                  <a:picLocks noChangeAspect="1"/>
                </p:cNvPicPr>
                <p:nvPr/>
              </p:nvPicPr>
              <p:blipFill>
                <a:blip r:embed="rId3" cstate="print"/>
                <a:stretch>
                  <a:fillRect/>
                </a:stretch>
              </p:blipFill>
              <p:spPr>
                <a:xfrm>
                  <a:off x="4552131" y="4083030"/>
                  <a:ext cx="836297" cy="642276"/>
                </a:xfrm>
                <a:prstGeom prst="rect">
                  <a:avLst/>
                </a:prstGeom>
              </p:spPr>
            </p:pic>
            <p:cxnSp>
              <p:nvCxnSpPr>
                <p:cNvPr id="23" name="直接连接符 22"/>
                <p:cNvCxnSpPr>
                  <a:stCxn id="22" idx="1"/>
                  <a:endCxn id="19" idx="3"/>
                </p:cNvCxnSpPr>
                <p:nvPr/>
              </p:nvCxnSpPr>
              <p:spPr>
                <a:xfrm flipH="1">
                  <a:off x="2282089" y="4404168"/>
                  <a:ext cx="2270042"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文本框 23"/>
                <p:cNvSpPr txBox="1"/>
                <p:nvPr/>
              </p:nvSpPr>
              <p:spPr>
                <a:xfrm>
                  <a:off x="1594177" y="4784967"/>
                  <a:ext cx="794658" cy="393327"/>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AR1</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文本框 24"/>
                <p:cNvSpPr txBox="1"/>
                <p:nvPr/>
              </p:nvSpPr>
              <p:spPr>
                <a:xfrm>
                  <a:off x="4598633" y="4709392"/>
                  <a:ext cx="794658" cy="393327"/>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PC1</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框 25"/>
                <p:cNvSpPr txBox="1"/>
                <p:nvPr/>
              </p:nvSpPr>
              <p:spPr>
                <a:xfrm>
                  <a:off x="2249802" y="4465467"/>
                  <a:ext cx="1558248"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192.168.1.1/24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文本框 26"/>
                <p:cNvSpPr txBox="1"/>
                <p:nvPr/>
              </p:nvSpPr>
              <p:spPr>
                <a:xfrm>
                  <a:off x="5393290" y="4448307"/>
                  <a:ext cx="1525295"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1" name="文本框 20"/>
              <p:cNvSpPr txBox="1"/>
              <p:nvPr/>
            </p:nvSpPr>
            <p:spPr>
              <a:xfrm>
                <a:off x="4590186" y="4216977"/>
                <a:ext cx="1197428"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19" name="图片 1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719983" y="4745483"/>
              <a:ext cx="866390" cy="761598"/>
            </a:xfrm>
            <a:prstGeom prst="rect">
              <a:avLst/>
            </a:prstGeom>
          </p:spPr>
        </p:pic>
      </p:grpSp>
    </p:spTree>
    <p:extLst>
      <p:ext uri="{BB962C8B-B14F-4D97-AF65-F5344CB8AC3E}">
        <p14:creationId xmlns:p14="http://schemas.microsoft.com/office/powerpoint/2010/main" val="3695951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查看配置结果</a:t>
            </a:r>
          </a:p>
        </p:txBody>
      </p:sp>
      <p:sp>
        <p:nvSpPr>
          <p:cNvPr id="17" name="文本框 16"/>
          <p:cNvSpPr txBox="1"/>
          <p:nvPr/>
        </p:nvSpPr>
        <p:spPr>
          <a:xfrm>
            <a:off x="3174596" y="2947468"/>
            <a:ext cx="6940953" cy="3293209"/>
          </a:xfrm>
          <a:prstGeom prst="rect">
            <a:avLst/>
          </a:prstGeom>
          <a:solidFill>
            <a:srgbClr val="F4FBFE"/>
          </a:solidFill>
          <a:ln>
            <a:solidFill>
              <a:srgbClr val="99DFF9"/>
            </a:solidFill>
          </a:ln>
        </p:spPr>
        <p:txBody>
          <a:bodyPr wrap="square" rtlCol="0">
            <a:spAutoFit/>
          </a:bodyPr>
          <a:lstStyle/>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&lt;AR1&gt;</a:t>
            </a:r>
            <a:r>
              <a:rPr lang="en-US" altLang="zh-CN" sz="16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display startup </a:t>
            </a:r>
          </a:p>
          <a:p>
            <a:pPr fontAlgn="auto">
              <a:spcBef>
                <a:spcPts val="0"/>
              </a:spcBef>
              <a:spcAft>
                <a:spcPts val="0"/>
              </a:spcAft>
            </a:pPr>
            <a:r>
              <a:rPr lang="en-US" altLang="zh-CN" sz="1600"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MainBoard</a:t>
            </a: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p>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Startup system software</a:t>
            </a:r>
            <a:r>
              <a:rPr lang="en-US" altLang="zh-CN" sz="160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null</a:t>
            </a:r>
            <a:endPar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Next startup system software</a:t>
            </a:r>
            <a:r>
              <a:rPr lang="en-US" altLang="zh-CN" sz="160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null</a:t>
            </a:r>
            <a:endPar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Backup system software for next startup</a:t>
            </a:r>
            <a:r>
              <a:rPr lang="en-US" altLang="zh-CN" sz="160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null</a:t>
            </a:r>
            <a:endPar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Startup saved-configuration file</a:t>
            </a:r>
            <a:r>
              <a:rPr lang="en-US" altLang="zh-CN" sz="160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flash</a:t>
            </a: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:/vrpcfg.zip</a:t>
            </a:r>
          </a:p>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r>
              <a:rPr lang="en-US" altLang="zh-CN" sz="16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Next startup saved-configuration file</a:t>
            </a:r>
            <a:r>
              <a:rPr lang="en-US" altLang="zh-CN" sz="1600" b="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flash</a:t>
            </a:r>
            <a:r>
              <a:rPr lang="en-US" altLang="zh-CN" sz="16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:/huawei.zip</a:t>
            </a:r>
          </a:p>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Startup license file</a:t>
            </a:r>
            <a:r>
              <a:rPr lang="en-US" altLang="zh-CN" sz="160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null</a:t>
            </a:r>
            <a:endPar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Next startup license file</a:t>
            </a:r>
            <a:r>
              <a:rPr lang="en-US" altLang="zh-CN" sz="160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null</a:t>
            </a:r>
            <a:endPar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Startup patch package</a:t>
            </a:r>
            <a:r>
              <a:rPr lang="en-US" altLang="zh-CN" sz="160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null</a:t>
            </a:r>
            <a:endPar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Next startup patch package</a:t>
            </a:r>
            <a:r>
              <a:rPr lang="en-US" altLang="zh-CN" sz="160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null</a:t>
            </a:r>
            <a:endPar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Startup voice-files</a:t>
            </a:r>
            <a:r>
              <a:rPr lang="en-US" altLang="zh-CN" sz="160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null</a:t>
            </a:r>
            <a:endPar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auto">
              <a:spcBef>
                <a:spcPts val="0"/>
              </a:spcBef>
              <a:spcAft>
                <a:spcPts val="0"/>
              </a:spcAft>
            </a:pPr>
            <a:r>
              <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Next startup voice-files</a:t>
            </a:r>
            <a:r>
              <a:rPr lang="en-US" altLang="zh-CN" sz="160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null</a:t>
            </a:r>
            <a:endParaRPr lang="en-US" altLang="zh-CN" sz="16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grpSp>
        <p:nvGrpSpPr>
          <p:cNvPr id="15" name="组合 14"/>
          <p:cNvGrpSpPr/>
          <p:nvPr/>
        </p:nvGrpSpPr>
        <p:grpSpPr>
          <a:xfrm>
            <a:off x="4023359" y="1677701"/>
            <a:ext cx="5109489" cy="994095"/>
            <a:chOff x="6719983" y="4745483"/>
            <a:chExt cx="5502886" cy="1154925"/>
          </a:xfrm>
        </p:grpSpPr>
        <p:grpSp>
          <p:nvGrpSpPr>
            <p:cNvPr id="16" name="组合 15"/>
            <p:cNvGrpSpPr/>
            <p:nvPr/>
          </p:nvGrpSpPr>
          <p:grpSpPr>
            <a:xfrm>
              <a:off x="6898461" y="4805144"/>
              <a:ext cx="5324408" cy="1095264"/>
              <a:chOff x="3842077" y="4215736"/>
              <a:chExt cx="5324408" cy="1095264"/>
            </a:xfrm>
          </p:grpSpPr>
          <p:grpSp>
            <p:nvGrpSpPr>
              <p:cNvPr id="19" name="组合 18"/>
              <p:cNvGrpSpPr/>
              <p:nvPr/>
            </p:nvGrpSpPr>
            <p:grpSpPr>
              <a:xfrm>
                <a:off x="3842077" y="4215736"/>
                <a:ext cx="5324408" cy="1095264"/>
                <a:chOff x="1594177" y="4083030"/>
                <a:chExt cx="5324408" cy="1095264"/>
              </a:xfrm>
            </p:grpSpPr>
            <p:pic>
              <p:nvPicPr>
                <p:cNvPr id="21" name="图片 20" descr="PC.png"/>
                <p:cNvPicPr>
                  <a:picLocks noChangeAspect="1"/>
                </p:cNvPicPr>
                <p:nvPr/>
              </p:nvPicPr>
              <p:blipFill>
                <a:blip r:embed="rId3" cstate="print"/>
                <a:stretch>
                  <a:fillRect/>
                </a:stretch>
              </p:blipFill>
              <p:spPr>
                <a:xfrm>
                  <a:off x="4552131" y="4083030"/>
                  <a:ext cx="836297" cy="642276"/>
                </a:xfrm>
                <a:prstGeom prst="rect">
                  <a:avLst/>
                </a:prstGeom>
              </p:spPr>
            </p:pic>
            <p:cxnSp>
              <p:nvCxnSpPr>
                <p:cNvPr id="22" name="直接连接符 21"/>
                <p:cNvCxnSpPr>
                  <a:stCxn id="21" idx="1"/>
                  <a:endCxn id="18" idx="3"/>
                </p:cNvCxnSpPr>
                <p:nvPr/>
              </p:nvCxnSpPr>
              <p:spPr>
                <a:xfrm flipH="1">
                  <a:off x="2282089" y="4404168"/>
                  <a:ext cx="2270042" cy="0"/>
                </a:xfrm>
                <a:prstGeom prst="line">
                  <a:avLst/>
                </a:prstGeom>
                <a:ln w="19050"/>
              </p:spPr>
              <p:style>
                <a:lnRef idx="1">
                  <a:schemeClr val="dk1"/>
                </a:lnRef>
                <a:fillRef idx="0">
                  <a:schemeClr val="dk1"/>
                </a:fillRef>
                <a:effectRef idx="0">
                  <a:schemeClr val="dk1"/>
                </a:effectRef>
                <a:fontRef idx="minor">
                  <a:schemeClr val="tx1"/>
                </a:fontRef>
              </p:style>
            </p:cxnSp>
            <p:sp>
              <p:nvSpPr>
                <p:cNvPr id="23" name="文本框 22"/>
                <p:cNvSpPr txBox="1"/>
                <p:nvPr/>
              </p:nvSpPr>
              <p:spPr>
                <a:xfrm>
                  <a:off x="1594177" y="4784967"/>
                  <a:ext cx="794658" cy="393327"/>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AR1</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文本框 23"/>
                <p:cNvSpPr txBox="1"/>
                <p:nvPr/>
              </p:nvSpPr>
              <p:spPr>
                <a:xfrm>
                  <a:off x="4598633" y="4709392"/>
                  <a:ext cx="794658" cy="393327"/>
                </a:xfrm>
                <a:prstGeom prst="rect">
                  <a:avLst/>
                </a:prstGeom>
                <a:noFill/>
              </p:spPr>
              <p:txBody>
                <a:bodyPr wrap="square" rtlCol="0">
                  <a:spAutoFit/>
                </a:bodyPr>
                <a:lstStyle/>
                <a:p>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PC1</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文本框 24"/>
                <p:cNvSpPr txBox="1"/>
                <p:nvPr/>
              </p:nvSpPr>
              <p:spPr>
                <a:xfrm>
                  <a:off x="2249802" y="4465467"/>
                  <a:ext cx="1558248"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192.168.1.1/24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框 25"/>
                <p:cNvSpPr txBox="1"/>
                <p:nvPr/>
              </p:nvSpPr>
              <p:spPr>
                <a:xfrm>
                  <a:off x="5393290" y="4448307"/>
                  <a:ext cx="1525295"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0" name="文本框 19"/>
              <p:cNvSpPr txBox="1"/>
              <p:nvPr/>
            </p:nvSpPr>
            <p:spPr>
              <a:xfrm>
                <a:off x="4590186" y="4216977"/>
                <a:ext cx="1197428" cy="357571"/>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18" name="图片 1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719983" y="4745483"/>
              <a:ext cx="866390" cy="761598"/>
            </a:xfrm>
            <a:prstGeom prst="rect">
              <a:avLst/>
            </a:prstGeom>
          </p:spPr>
        </p:pic>
      </p:grpSp>
    </p:spTree>
    <p:extLst>
      <p:ext uri="{BB962C8B-B14F-4D97-AF65-F5344CB8AC3E}">
        <p14:creationId xmlns:p14="http://schemas.microsoft.com/office/powerpoint/2010/main" val="609259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326231" y="1479362"/>
            <a:ext cx="7134424" cy="882357"/>
            <a:chOff x="4581656" y="1728655"/>
            <a:chExt cx="7134424" cy="882357"/>
          </a:xfrm>
        </p:grpSpPr>
        <p:sp>
          <p:nvSpPr>
            <p:cNvPr id="17" name="文本框 16"/>
            <p:cNvSpPr txBox="1"/>
            <p:nvPr/>
          </p:nvSpPr>
          <p:spPr>
            <a:xfrm>
              <a:off x="4581656" y="2303235"/>
              <a:ext cx="7134424" cy="307777"/>
            </a:xfrm>
            <a:prstGeom prst="rect">
              <a:avLst/>
            </a:prstGeom>
            <a:noFill/>
          </p:spPr>
          <p:txBody>
            <a:bodyPr wrap="square" rtlCol="0">
              <a:spAutoFit/>
            </a:bodyPr>
            <a:lstStyle/>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当用户完成一系列配置后还未提交时</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这些命令会放置在候选配置库。</a:t>
              </a:r>
            </a:p>
          </p:txBody>
        </p:sp>
        <p:sp>
          <p:nvSpPr>
            <p:cNvPr id="18" name="矩形 17"/>
            <p:cNvSpPr/>
            <p:nvPr/>
          </p:nvSpPr>
          <p:spPr>
            <a:xfrm>
              <a:off x="4581656" y="1728655"/>
              <a:ext cx="7134424" cy="523220"/>
            </a:xfrm>
            <a:prstGeom prst="rect">
              <a:avLst/>
            </a:prstGeom>
            <a:solidFill>
              <a:srgbClr val="F4FBFE"/>
            </a:solidFill>
            <a:ln>
              <a:solidFill>
                <a:srgbClr val="99DFF9"/>
              </a:solidFill>
            </a:ln>
          </p:spPr>
          <p:txBody>
            <a:bodyPr wrap="square">
              <a:spAutoFit/>
            </a:bodyPr>
            <a:lstStyle/>
            <a:p>
              <a:pPr fontAlgn="base"/>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4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display configuration candidate </a:t>
              </a:r>
            </a:p>
            <a:p>
              <a:pPr fontAlgn="base"/>
              <a:r>
                <a:rPr lang="zh-CN" altLang="en-US" sz="14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命令用来显示设备当前未提交的命令行信息。</a:t>
              </a:r>
              <a:endParaRPr lang="en-US" altLang="zh-CN" sz="14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38" name="组合 37"/>
          <p:cNvGrpSpPr/>
          <p:nvPr/>
        </p:nvGrpSpPr>
        <p:grpSpPr>
          <a:xfrm>
            <a:off x="4326231" y="2969819"/>
            <a:ext cx="7134424" cy="824220"/>
            <a:chOff x="4581656" y="3378877"/>
            <a:chExt cx="7134424" cy="824220"/>
          </a:xfrm>
        </p:grpSpPr>
        <p:sp>
          <p:nvSpPr>
            <p:cNvPr id="28" name="文本框 27"/>
            <p:cNvSpPr txBox="1"/>
            <p:nvPr/>
          </p:nvSpPr>
          <p:spPr>
            <a:xfrm>
              <a:off x="4581656" y="3895320"/>
              <a:ext cx="7134424" cy="307777"/>
            </a:xfrm>
            <a:prstGeom prst="rect">
              <a:avLst/>
            </a:prstGeom>
            <a:noFill/>
          </p:spPr>
          <p:txBody>
            <a:bodyPr wrap="square" rtlCol="0">
              <a:spAutoFit/>
            </a:bodyPr>
            <a:lstStyle/>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当用户将配置命令提交后</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这些命令会放置在运行配置库。</a:t>
              </a:r>
            </a:p>
          </p:txBody>
        </p:sp>
        <p:sp>
          <p:nvSpPr>
            <p:cNvPr id="29" name="矩形 28"/>
            <p:cNvSpPr/>
            <p:nvPr/>
          </p:nvSpPr>
          <p:spPr>
            <a:xfrm>
              <a:off x="4581656" y="3378877"/>
              <a:ext cx="7134424" cy="523220"/>
            </a:xfrm>
            <a:prstGeom prst="rect">
              <a:avLst/>
            </a:prstGeom>
            <a:solidFill>
              <a:srgbClr val="F4FBFE"/>
            </a:solidFill>
            <a:ln>
              <a:solidFill>
                <a:srgbClr val="99DFF9"/>
              </a:solidFill>
            </a:ln>
          </p:spPr>
          <p:txBody>
            <a:bodyPr wrap="square">
              <a:spAutoFit/>
            </a:bodyPr>
            <a:lstStyle/>
            <a:p>
              <a:pPr fontAlgn="base"/>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a:t>
              </a:r>
              <a:r>
                <a:rPr lang="en-US" altLang="zh-CN" sz="14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display current-configuration </a:t>
              </a:r>
            </a:p>
            <a:p>
              <a:pPr fontAlgn="base"/>
              <a:r>
                <a:rPr lang="zh-CN" altLang="en-US" sz="14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命令用来查看路由器当前生效的配置参数。</a:t>
              </a:r>
              <a:endParaRPr lang="en-US" altLang="zh-CN" sz="14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37" name="组合 36"/>
          <p:cNvGrpSpPr/>
          <p:nvPr/>
        </p:nvGrpSpPr>
        <p:grpSpPr>
          <a:xfrm>
            <a:off x="4326231" y="4402140"/>
            <a:ext cx="7134424" cy="882282"/>
            <a:chOff x="4581656" y="4907319"/>
            <a:chExt cx="7134424" cy="882282"/>
          </a:xfrm>
        </p:grpSpPr>
        <p:sp>
          <p:nvSpPr>
            <p:cNvPr id="32" name="文本框 31"/>
            <p:cNvSpPr txBox="1"/>
            <p:nvPr/>
          </p:nvSpPr>
          <p:spPr>
            <a:xfrm>
              <a:off x="4581656" y="5481824"/>
              <a:ext cx="7134424" cy="307777"/>
            </a:xfrm>
            <a:prstGeom prst="rect">
              <a:avLst/>
            </a:prstGeom>
            <a:noFill/>
          </p:spPr>
          <p:txBody>
            <a:bodyPr wrap="square" rtlCol="0">
              <a:spAutoFit/>
            </a:bodyPr>
            <a:lstStyle/>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当用户将配置保存后</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这些命令会放置在启动配置库。</a:t>
              </a:r>
            </a:p>
          </p:txBody>
        </p:sp>
        <p:sp>
          <p:nvSpPr>
            <p:cNvPr id="33" name="矩形 32"/>
            <p:cNvSpPr/>
            <p:nvPr/>
          </p:nvSpPr>
          <p:spPr>
            <a:xfrm>
              <a:off x="4581656" y="4907319"/>
              <a:ext cx="7134424" cy="523220"/>
            </a:xfrm>
            <a:prstGeom prst="rect">
              <a:avLst/>
            </a:prstGeom>
            <a:solidFill>
              <a:srgbClr val="F4FBFE"/>
            </a:solidFill>
            <a:ln>
              <a:solidFill>
                <a:srgbClr val="99DFF9"/>
              </a:solidFill>
            </a:ln>
          </p:spPr>
          <p:txBody>
            <a:bodyPr wrap="square">
              <a:spAutoFit/>
            </a:bodyPr>
            <a:lstStyle/>
            <a:p>
              <a:pPr fontAlgn="base"/>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&lt;Huawei&gt;display startup </a:t>
              </a:r>
            </a:p>
            <a:p>
              <a:pPr fontAlgn="base"/>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命令用来显示与本次及下次启动相关的系统软件、配置文件名、</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PAF</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文件名和补丁文件名。</a:t>
              </a:r>
              <a:endParaRPr lang="en-US" altLang="zh-CN" sz="14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sp>
        <p:nvSpPr>
          <p:cNvPr id="52" name="圆角矩形 51"/>
          <p:cNvSpPr/>
          <p:nvPr/>
        </p:nvSpPr>
        <p:spPr>
          <a:xfrm>
            <a:off x="939800" y="5816016"/>
            <a:ext cx="10520855" cy="443835"/>
          </a:xfrm>
          <a:prstGeom prst="roundRect">
            <a:avLst>
              <a:gd name="adj" fmla="val 2303"/>
            </a:avLst>
          </a:prstGeom>
          <a:solidFill>
            <a:srgbClr val="FFFFCC"/>
          </a:solidFill>
          <a:ln w="12700" cap="flat" cmpd="sng" algn="ctr">
            <a:solidFill>
              <a:srgbClr val="FFD17D"/>
            </a:solidFill>
            <a:prstDash val="solid"/>
            <a:miter lim="800000"/>
          </a:ln>
          <a:effectLst/>
        </p:spPr>
        <p:txBody>
          <a:bodyPr rtlCol="0" anchor="ctr"/>
          <a:lstStyle/>
          <a:p>
            <a:pPr defTabSz="914400">
              <a:lnSpc>
                <a:spcPts val="2200"/>
              </a:lnSpc>
            </a:pPr>
            <a:r>
              <a:rPr lang="en-US" altLang="zh-CN" sz="1400" kern="0" dirty="0">
                <a:latin typeface="Huawei Sans"/>
                <a:ea typeface="方正兰亭黑简体"/>
                <a:sym typeface="Huawei Sans" panose="020C0503030203020204" pitchFamily="34" charset="0"/>
              </a:rPr>
              <a:t>VRP5</a:t>
            </a:r>
            <a:r>
              <a:rPr lang="zh-CN" altLang="en-US" sz="1400" kern="0" dirty="0">
                <a:latin typeface="Huawei Sans"/>
                <a:ea typeface="方正兰亭黑简体"/>
                <a:sym typeface="Huawei Sans" panose="020C0503030203020204" pitchFamily="34" charset="0"/>
              </a:rPr>
              <a:t>操作系统只有运行配置库和启动配置库，配置命令后直接生效无需提交，而</a:t>
            </a:r>
            <a:r>
              <a:rPr lang="en-US" altLang="zh-CN" sz="1400" kern="0" dirty="0">
                <a:latin typeface="Huawei Sans"/>
                <a:ea typeface="方正兰亭黑简体"/>
                <a:sym typeface="Huawei Sans" panose="020C0503030203020204" pitchFamily="34" charset="0"/>
              </a:rPr>
              <a:t>VRP8</a:t>
            </a:r>
            <a:r>
              <a:rPr lang="zh-CN" altLang="en-US" sz="1400" kern="0" dirty="0">
                <a:latin typeface="Huawei Sans"/>
                <a:ea typeface="方正兰亭黑简体"/>
                <a:sym typeface="Huawei Sans" panose="020C0503030203020204" pitchFamily="34" charset="0"/>
              </a:rPr>
              <a:t>操作系统配置命令后需要提交才能生效。</a:t>
            </a:r>
          </a:p>
        </p:txBody>
      </p:sp>
      <p:sp>
        <p:nvSpPr>
          <p:cNvPr id="4" name="圆柱形 3"/>
          <p:cNvSpPr/>
          <p:nvPr/>
        </p:nvSpPr>
        <p:spPr>
          <a:xfrm>
            <a:off x="1761392" y="1316701"/>
            <a:ext cx="1136501" cy="1328778"/>
          </a:xfrm>
          <a:prstGeom prst="can">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文本框 7"/>
          <p:cNvSpPr txBox="1"/>
          <p:nvPr/>
        </p:nvSpPr>
        <p:spPr>
          <a:xfrm>
            <a:off x="1813178" y="1881808"/>
            <a:ext cx="1252702" cy="477054"/>
          </a:xfrm>
          <a:prstGeom prst="rect">
            <a:avLst/>
          </a:prstGeom>
          <a:noFill/>
        </p:spPr>
        <p:txBody>
          <a:bodyPr wrap="square" rtlCol="0">
            <a:spAutoFit/>
          </a:bodyPr>
          <a:lstStyle/>
          <a:p>
            <a:r>
              <a:rPr lang="zh-CN" altLang="en-US" sz="1200" dirty="0">
                <a:latin typeface="Huawei Sans" panose="020C0503030203020204" pitchFamily="34" charset="0"/>
                <a:ea typeface="方正兰亭黑简体" panose="02000000000000000000" pitchFamily="2" charset="-122"/>
                <a:sym typeface="Huawei Sans" panose="020C0503030203020204" pitchFamily="34" charset="0"/>
              </a:rPr>
              <a:t>候选配置库</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300" dirty="0">
                <a:latin typeface="Huawei Sans" panose="020C0503030203020204" pitchFamily="34" charset="0"/>
                <a:ea typeface="方正兰亭黑简体" panose="02000000000000000000" pitchFamily="2" charset="-122"/>
                <a:sym typeface="Huawei Sans" panose="020C0503030203020204" pitchFamily="34" charset="0"/>
              </a:rPr>
              <a:t>&lt;candidate&gt;</a:t>
            </a:r>
          </a:p>
        </p:txBody>
      </p:sp>
      <p:sp>
        <p:nvSpPr>
          <p:cNvPr id="42" name="圆柱形 41"/>
          <p:cNvSpPr/>
          <p:nvPr/>
        </p:nvSpPr>
        <p:spPr>
          <a:xfrm>
            <a:off x="1761392" y="2756266"/>
            <a:ext cx="1136501" cy="1328778"/>
          </a:xfrm>
          <a:prstGeom prst="can">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文本框 42"/>
          <p:cNvSpPr txBox="1"/>
          <p:nvPr/>
        </p:nvSpPr>
        <p:spPr>
          <a:xfrm>
            <a:off x="1813178" y="3321373"/>
            <a:ext cx="1252702" cy="477054"/>
          </a:xfrm>
          <a:prstGeom prst="rect">
            <a:avLst/>
          </a:prstGeom>
          <a:noFill/>
        </p:spPr>
        <p:txBody>
          <a:bodyPr wrap="square" rtlCol="0">
            <a:spAutoFit/>
          </a:bodyPr>
          <a:lstStyle/>
          <a:p>
            <a:r>
              <a:rPr lang="zh-CN" altLang="en-US" sz="1200" dirty="0">
                <a:latin typeface="Huawei Sans" panose="020C0503030203020204" pitchFamily="34" charset="0"/>
                <a:ea typeface="方正兰亭黑简体" panose="02000000000000000000" pitchFamily="2" charset="-122"/>
                <a:sym typeface="Huawei Sans" panose="020C0503030203020204" pitchFamily="34" charset="0"/>
              </a:rPr>
              <a:t>运行配置库</a:t>
            </a:r>
          </a:p>
          <a:p>
            <a:r>
              <a:rPr lang="zh-CN" altLang="en-US" sz="12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&lt;running&gt;</a:t>
            </a:r>
          </a:p>
        </p:txBody>
      </p:sp>
      <p:grpSp>
        <p:nvGrpSpPr>
          <p:cNvPr id="44" name="组合 43"/>
          <p:cNvGrpSpPr/>
          <p:nvPr/>
        </p:nvGrpSpPr>
        <p:grpSpPr>
          <a:xfrm>
            <a:off x="1761392" y="4208749"/>
            <a:ext cx="1304488" cy="1328778"/>
            <a:chOff x="1594177" y="1924493"/>
            <a:chExt cx="2307398" cy="2073349"/>
          </a:xfrm>
        </p:grpSpPr>
        <p:sp>
          <p:nvSpPr>
            <p:cNvPr id="45" name="圆柱形 44"/>
            <p:cNvSpPr/>
            <p:nvPr/>
          </p:nvSpPr>
          <p:spPr>
            <a:xfrm>
              <a:off x="1594177" y="1924493"/>
              <a:ext cx="2010260" cy="2073349"/>
            </a:xfrm>
            <a:prstGeom prst="can">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文本框 45"/>
            <p:cNvSpPr txBox="1"/>
            <p:nvPr/>
          </p:nvSpPr>
          <p:spPr>
            <a:xfrm>
              <a:off x="1685777" y="2806254"/>
              <a:ext cx="2215798" cy="744368"/>
            </a:xfrm>
            <a:prstGeom prst="rect">
              <a:avLst/>
            </a:prstGeom>
            <a:noFill/>
          </p:spPr>
          <p:txBody>
            <a:bodyPr wrap="square" rtlCol="0">
              <a:spAutoFit/>
            </a:bodyPr>
            <a:lstStyle/>
            <a:p>
              <a:r>
                <a:rPr lang="zh-CN" altLang="en-US" sz="1200" dirty="0">
                  <a:latin typeface="Huawei Sans" panose="020C0503030203020204" pitchFamily="34" charset="0"/>
                  <a:ea typeface="方正兰亭黑简体" panose="02000000000000000000" pitchFamily="2" charset="-122"/>
                  <a:sym typeface="Huawei Sans" panose="020C0503030203020204" pitchFamily="34" charset="0"/>
                </a:rPr>
                <a:t>启动配置库</a:t>
              </a:r>
            </a:p>
            <a:p>
              <a:r>
                <a:rPr lang="zh-CN" altLang="en-US" sz="12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&lt;startup&gt;</a:t>
              </a:r>
            </a:p>
          </p:txBody>
        </p:sp>
      </p:grpSp>
      <p:sp>
        <p:nvSpPr>
          <p:cNvPr id="53" name="左大括号 52"/>
          <p:cNvSpPr/>
          <p:nvPr/>
        </p:nvSpPr>
        <p:spPr>
          <a:xfrm>
            <a:off x="1497514" y="3321373"/>
            <a:ext cx="263877" cy="1963049"/>
          </a:xfrm>
          <a:prstGeom prst="leftBrace">
            <a:avLst>
              <a:gd name="adj1" fmla="val 8333"/>
              <a:gd name="adj2" fmla="val 5419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n w="22225">
                <a:solidFill>
                  <a:schemeClr val="accent2"/>
                </a:solidFill>
                <a:prstDash val="solid"/>
              </a:ln>
              <a:solidFill>
                <a:schemeClr val="accent2">
                  <a:lumMod val="40000"/>
                  <a:lumOff val="6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左大括号 54"/>
          <p:cNvSpPr/>
          <p:nvPr/>
        </p:nvSpPr>
        <p:spPr>
          <a:xfrm>
            <a:off x="1105802" y="1562986"/>
            <a:ext cx="655590" cy="3821814"/>
          </a:xfrm>
          <a:prstGeom prst="leftBrace">
            <a:avLst>
              <a:gd name="adj1" fmla="val 8333"/>
              <a:gd name="adj2" fmla="val 4331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文本框 56"/>
          <p:cNvSpPr txBox="1"/>
          <p:nvPr/>
        </p:nvSpPr>
        <p:spPr>
          <a:xfrm>
            <a:off x="439521" y="3077540"/>
            <a:ext cx="692494" cy="307777"/>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VRP8</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文本框 57"/>
          <p:cNvSpPr txBox="1"/>
          <p:nvPr/>
        </p:nvSpPr>
        <p:spPr>
          <a:xfrm>
            <a:off x="862995" y="4227596"/>
            <a:ext cx="692494" cy="307777"/>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VRP5</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Right Arrow 157"/>
          <p:cNvSpPr/>
          <p:nvPr/>
        </p:nvSpPr>
        <p:spPr>
          <a:xfrm>
            <a:off x="3327201" y="1585472"/>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Right Arrow 157"/>
          <p:cNvSpPr/>
          <p:nvPr/>
        </p:nvSpPr>
        <p:spPr>
          <a:xfrm>
            <a:off x="3327201" y="3043625"/>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Right Arrow 157"/>
          <p:cNvSpPr/>
          <p:nvPr/>
        </p:nvSpPr>
        <p:spPr>
          <a:xfrm>
            <a:off x="3327200" y="4448786"/>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83532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down)">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ppt_x"/>
                                          </p:val>
                                        </p:tav>
                                        <p:tav tm="100000">
                                          <p:val>
                                            <p:strVal val="#ppt_x"/>
                                          </p:val>
                                        </p:tav>
                                      </p:tavLst>
                                    </p:anim>
                                    <p:anim calcmode="lin" valueType="num">
                                      <p:cBhvr additive="base">
                                        <p:cTn id="3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5" grpId="0" animBg="1"/>
      <p:bldP spid="57" grpId="0"/>
      <p:bldP spid="5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华为数通设备目前使用的</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版本是多少？</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华为网络设备支持多少个用户同时使用</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Console</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口登录？</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如果设备中有多个配置文件，如何指定下次启动时使用的配置文件？</a:t>
            </a: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614369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0"/>
          </p:nvPr>
        </p:nvSpPr>
        <p:spPr/>
        <p:txBody>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是华为公司具有完全自主知识产权的网络操作系统，可以运行在多种硬件平台之上。</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拥有一致的网络界面、用户界面和管理</a:t>
            </a:r>
            <a:r>
              <a:rPr lang="zh-CN" altLang="en-US">
                <a:latin typeface="Huawei Sans" panose="020C0503030203020204" pitchFamily="34" charset="0"/>
                <a:ea typeface="方正兰亭黑简体" panose="02000000000000000000" pitchFamily="2" charset="-122"/>
                <a:sym typeface="Huawei Sans" panose="020C0503030203020204" pitchFamily="34" charset="0"/>
              </a:rPr>
              <a:t>界面，熟悉</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命令行并且熟练掌握</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配置是高效管理华为网络设备的必备基础。</a:t>
            </a:r>
          </a:p>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在此基础上需要了解一些常用命令和快捷键的使用，快速掌握这些命令和快捷键。</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学完本章节后，可以掌握</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的基本概念，常用命令的作用和</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CLI</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界面的使用。</a:t>
            </a:r>
          </a:p>
          <a:p>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276290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50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华为</a:t>
            </a:r>
            <a:r>
              <a:rPr lang="en-US" altLang="zh-CN" b="1"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系统概述</a:t>
            </a:r>
          </a:p>
          <a:p>
            <a:r>
              <a:rPr lang="zh-CN" altLang="en-US">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命令行</a:t>
            </a:r>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基础</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marL="0" indent="0">
              <a:buNone/>
            </a:pPr>
            <a:endPar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82850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什么是</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文本占位符 6"/>
          <p:cNvSpPr>
            <a:spLocks noGrp="1"/>
          </p:cNvSpPr>
          <p:nvPr>
            <p:ph type="body" sz="quarter" idx="10"/>
          </p:nvPr>
        </p:nvSpPr>
        <p:spPr>
          <a:xfrm>
            <a:off x="5996424" y="1349343"/>
            <a:ext cx="5575471" cy="4946649"/>
          </a:xfrm>
        </p:spPr>
        <p:txBody>
          <a:bodyPr/>
          <a:lstStyle/>
          <a:p>
            <a:r>
              <a:rPr lang="en-US" altLang="zh-CN" sz="1800"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是华为公司数据通信产品的通用操作系统平台，作为华为公司从低端到核心的全系列路由器、以太网交换机、业务网关等产品的软件核心引擎。</a:t>
            </a:r>
          </a:p>
          <a:p>
            <a:r>
              <a:rPr lang="en-US" altLang="zh-CN" sz="1800"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提供以下功能：</a:t>
            </a:r>
          </a:p>
          <a:p>
            <a:pPr lvl="1">
              <a:buFont typeface="微软雅黑" panose="020B0503020204020204" pitchFamily="34" charset="-122"/>
              <a:buChar char="▫"/>
            </a:pP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实现统一的</a:t>
            </a:r>
            <a:r>
              <a:rPr lang="zh-CN" altLang="en-US"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用户界面和管理界面</a:t>
            </a:r>
          </a:p>
          <a:p>
            <a:pPr lvl="1">
              <a:buFont typeface="微软雅黑" panose="020B0503020204020204" pitchFamily="34" charset="-122"/>
              <a:buChar char="▫"/>
            </a:pP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实现</a:t>
            </a:r>
            <a:r>
              <a:rPr lang="zh-CN" altLang="en-US"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控制平面功能</a:t>
            </a: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，并</a:t>
            </a:r>
            <a:r>
              <a:rPr lang="zh-CN" altLang="en-US"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定义转发平面接口规范</a:t>
            </a:r>
            <a:endParaRPr lang="en-US" altLang="zh-CN"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endParaRPr>
          </a:p>
          <a:p>
            <a:pPr lvl="1">
              <a:buFont typeface="微软雅黑" panose="020B0503020204020204" pitchFamily="34" charset="-122"/>
              <a:buChar char="▫"/>
            </a:pP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实现</a:t>
            </a:r>
            <a:r>
              <a:rPr lang="zh-CN" altLang="en-US"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各产品转发平面与</a:t>
            </a:r>
            <a:r>
              <a:rPr lang="en-US" altLang="zh-CN"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控制平面之间的交互</a:t>
            </a:r>
          </a:p>
          <a:p>
            <a:pPr lvl="1">
              <a:buFont typeface="微软雅黑" panose="020B0503020204020204" pitchFamily="34" charset="-122"/>
              <a:buChar char="▫"/>
            </a:pP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屏蔽</a:t>
            </a:r>
            <a:r>
              <a:rPr lang="zh-CN" altLang="en-US"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各产品链路层对于网络层</a:t>
            </a: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的差异</a:t>
            </a:r>
          </a:p>
          <a:p>
            <a:pPr marL="0" indent="0">
              <a:buNone/>
            </a:pPr>
            <a:endParaRPr lang="zh-CN" altLang="en-US"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 name="组合 1"/>
          <p:cNvGrpSpPr/>
          <p:nvPr/>
        </p:nvGrpSpPr>
        <p:grpSpPr>
          <a:xfrm>
            <a:off x="575252" y="1599671"/>
            <a:ext cx="4951489" cy="3601344"/>
            <a:chOff x="575252" y="1599671"/>
            <a:chExt cx="5820409" cy="4233332"/>
          </a:xfrm>
        </p:grpSpPr>
        <p:sp>
          <p:nvSpPr>
            <p:cNvPr id="4" name="任意多边形 3"/>
            <p:cNvSpPr/>
            <p:nvPr/>
          </p:nvSpPr>
          <p:spPr>
            <a:xfrm>
              <a:off x="1570542" y="1729210"/>
              <a:ext cx="2837449" cy="2837603"/>
            </a:xfrm>
            <a:custGeom>
              <a:avLst/>
              <a:gdLst>
                <a:gd name="connsiteX0" fmla="*/ 0 w 2837449"/>
                <a:gd name="connsiteY0" fmla="*/ 1418802 h 2837603"/>
                <a:gd name="connsiteX1" fmla="*/ 1418725 w 2837449"/>
                <a:gd name="connsiteY1" fmla="*/ 0 h 2837603"/>
                <a:gd name="connsiteX2" fmla="*/ 2837450 w 2837449"/>
                <a:gd name="connsiteY2" fmla="*/ 1418802 h 2837603"/>
                <a:gd name="connsiteX3" fmla="*/ 1418725 w 2837449"/>
                <a:gd name="connsiteY3" fmla="*/ 2837604 h 2837603"/>
                <a:gd name="connsiteX4" fmla="*/ 0 w 2837449"/>
                <a:gd name="connsiteY4" fmla="*/ 1418802 h 2837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449" h="2837603">
                  <a:moveTo>
                    <a:pt x="0" y="1418802"/>
                  </a:moveTo>
                  <a:cubicBezTo>
                    <a:pt x="0" y="635219"/>
                    <a:pt x="635185" y="0"/>
                    <a:pt x="1418725" y="0"/>
                  </a:cubicBezTo>
                  <a:cubicBezTo>
                    <a:pt x="2202265" y="0"/>
                    <a:pt x="2837450" y="635219"/>
                    <a:pt x="2837450" y="1418802"/>
                  </a:cubicBezTo>
                  <a:cubicBezTo>
                    <a:pt x="2837450" y="2202385"/>
                    <a:pt x="2202265" y="2837604"/>
                    <a:pt x="1418725" y="2837604"/>
                  </a:cubicBezTo>
                  <a:cubicBezTo>
                    <a:pt x="635185" y="2837604"/>
                    <a:pt x="0" y="2202385"/>
                    <a:pt x="0" y="1418802"/>
                  </a:cubicBezTo>
                  <a:close/>
                </a:path>
              </a:pathLst>
            </a:custGeom>
            <a:solidFill>
              <a:srgbClr val="FFFFCC"/>
            </a:solidFill>
            <a:ln>
              <a:solidFill>
                <a:srgbClr val="FFD17D"/>
              </a:solidFill>
            </a:ln>
          </p:spPr>
          <p:style>
            <a:lnRef idx="2">
              <a:scrgbClr r="0" g="0" b="0"/>
            </a:lnRef>
            <a:fillRef idx="1">
              <a:scrgbClr r="0" g="0" b="0"/>
            </a:fillRef>
            <a:effectRef idx="0">
              <a:schemeClr val="accent2">
                <a:hueOff val="-1364403"/>
                <a:satOff val="-78683"/>
                <a:lumOff val="8089"/>
                <a:alphaOff val="0"/>
              </a:schemeClr>
            </a:effectRef>
            <a:fontRef idx="minor">
              <a:schemeClr val="lt1"/>
            </a:fontRef>
          </p:style>
          <p:txBody>
            <a:bodyPr spcFirstLastPara="0" vert="horz" wrap="square" lIns="260382" tIns="260378" rIns="260382" bIns="260378" numCol="1" spcCol="1270" anchor="ctr" anchorCtr="0">
              <a:noAutofit/>
            </a:bodyPr>
            <a:lstStyle/>
            <a:p>
              <a:pPr algn="ctr" defTabSz="10668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VRP</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椭圆 5"/>
            <p:cNvSpPr/>
            <p:nvPr/>
          </p:nvSpPr>
          <p:spPr>
            <a:xfrm>
              <a:off x="3189780" y="1599671"/>
              <a:ext cx="315466" cy="315806"/>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8" name="椭圆 7"/>
            <p:cNvSpPr/>
            <p:nvPr/>
          </p:nvSpPr>
          <p:spPr>
            <a:xfrm>
              <a:off x="2443021" y="4355994"/>
              <a:ext cx="228742" cy="228599"/>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9" name="椭圆 8"/>
            <p:cNvSpPr/>
            <p:nvPr/>
          </p:nvSpPr>
          <p:spPr>
            <a:xfrm>
              <a:off x="4590752" y="2880677"/>
              <a:ext cx="228742" cy="228599"/>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10" name="椭圆 9"/>
            <p:cNvSpPr/>
            <p:nvPr/>
          </p:nvSpPr>
          <p:spPr>
            <a:xfrm>
              <a:off x="3497679" y="4598987"/>
              <a:ext cx="315466" cy="315806"/>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11" name="椭圆 10"/>
            <p:cNvSpPr/>
            <p:nvPr/>
          </p:nvSpPr>
          <p:spPr>
            <a:xfrm>
              <a:off x="2507046" y="2047980"/>
              <a:ext cx="228742" cy="228599"/>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12" name="椭圆 11"/>
            <p:cNvSpPr/>
            <p:nvPr/>
          </p:nvSpPr>
          <p:spPr>
            <a:xfrm>
              <a:off x="1787061" y="3356927"/>
              <a:ext cx="228742" cy="228599"/>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13" name="任意多边形 12"/>
            <p:cNvSpPr/>
            <p:nvPr/>
          </p:nvSpPr>
          <p:spPr>
            <a:xfrm>
              <a:off x="683511" y="2241020"/>
              <a:ext cx="1153605" cy="1153583"/>
            </a:xfrm>
            <a:custGeom>
              <a:avLst/>
              <a:gdLst>
                <a:gd name="connsiteX0" fmla="*/ 0 w 1153605"/>
                <a:gd name="connsiteY0" fmla="*/ 576792 h 1153583"/>
                <a:gd name="connsiteX1" fmla="*/ 576803 w 1153605"/>
                <a:gd name="connsiteY1" fmla="*/ 0 h 1153583"/>
                <a:gd name="connsiteX2" fmla="*/ 1153606 w 1153605"/>
                <a:gd name="connsiteY2" fmla="*/ 576792 h 1153583"/>
                <a:gd name="connsiteX3" fmla="*/ 576803 w 1153605"/>
                <a:gd name="connsiteY3" fmla="*/ 1153584 h 1153583"/>
                <a:gd name="connsiteX4" fmla="*/ 0 w 1153605"/>
                <a:gd name="connsiteY4" fmla="*/ 576792 h 1153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605" h="1153583">
                  <a:moveTo>
                    <a:pt x="0" y="576792"/>
                  </a:moveTo>
                  <a:cubicBezTo>
                    <a:pt x="0" y="258239"/>
                    <a:pt x="258243" y="0"/>
                    <a:pt x="576803" y="0"/>
                  </a:cubicBezTo>
                  <a:cubicBezTo>
                    <a:pt x="895363" y="0"/>
                    <a:pt x="1153606" y="258239"/>
                    <a:pt x="1153606" y="576792"/>
                  </a:cubicBezTo>
                  <a:cubicBezTo>
                    <a:pt x="1153606" y="895345"/>
                    <a:pt x="895363" y="1153584"/>
                    <a:pt x="576803" y="1153584"/>
                  </a:cubicBezTo>
                  <a:cubicBezTo>
                    <a:pt x="258243" y="1153584"/>
                    <a:pt x="0" y="895345"/>
                    <a:pt x="0" y="576792"/>
                  </a:cubicBezTo>
                  <a:close/>
                </a:path>
              </a:pathLst>
            </a:cu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spcFirstLastPara="0" vert="horz" wrap="square" lIns="260382" tIns="260378" rIns="260382" bIns="260378" numCol="1" spcCol="1270" anchor="ctr" anchorCtr="0">
              <a:noAutofit/>
            </a:bodyPr>
            <a:lstStyle/>
            <a:p>
              <a:pPr lvl="0" algn="ctr" defTabSz="1066800">
                <a:lnSpc>
                  <a:spcPct val="90000"/>
                </a:lnSpc>
                <a:spcBef>
                  <a:spcPct val="0"/>
                </a:spcBef>
                <a:spcAft>
                  <a:spcPct val="35000"/>
                </a:spcAft>
              </a:pPr>
              <a:r>
                <a:rPr lang="zh-CN" altLang="en-US"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路由</a:t>
              </a:r>
            </a:p>
          </p:txBody>
        </p:sp>
        <p:sp>
          <p:nvSpPr>
            <p:cNvPr id="14" name="椭圆 13"/>
            <p:cNvSpPr/>
            <p:nvPr/>
          </p:nvSpPr>
          <p:spPr>
            <a:xfrm>
              <a:off x="2870821" y="2058140"/>
              <a:ext cx="315466" cy="315806"/>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15" name="椭圆 14"/>
            <p:cNvSpPr/>
            <p:nvPr/>
          </p:nvSpPr>
          <p:spPr>
            <a:xfrm>
              <a:off x="792353" y="3732424"/>
              <a:ext cx="570400" cy="570653"/>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16" name="任意多边形 15"/>
            <p:cNvSpPr/>
            <p:nvPr/>
          </p:nvSpPr>
          <p:spPr>
            <a:xfrm>
              <a:off x="4699594" y="1698307"/>
              <a:ext cx="1153605" cy="1153583"/>
            </a:xfrm>
            <a:custGeom>
              <a:avLst/>
              <a:gdLst>
                <a:gd name="connsiteX0" fmla="*/ 0 w 1153605"/>
                <a:gd name="connsiteY0" fmla="*/ 576792 h 1153583"/>
                <a:gd name="connsiteX1" fmla="*/ 576803 w 1153605"/>
                <a:gd name="connsiteY1" fmla="*/ 0 h 1153583"/>
                <a:gd name="connsiteX2" fmla="*/ 1153606 w 1153605"/>
                <a:gd name="connsiteY2" fmla="*/ 576792 h 1153583"/>
                <a:gd name="connsiteX3" fmla="*/ 576803 w 1153605"/>
                <a:gd name="connsiteY3" fmla="*/ 1153584 h 1153583"/>
                <a:gd name="connsiteX4" fmla="*/ 0 w 1153605"/>
                <a:gd name="connsiteY4" fmla="*/ 576792 h 1153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605" h="1153583">
                  <a:moveTo>
                    <a:pt x="0" y="576792"/>
                  </a:moveTo>
                  <a:cubicBezTo>
                    <a:pt x="0" y="258239"/>
                    <a:pt x="258243" y="0"/>
                    <a:pt x="576803" y="0"/>
                  </a:cubicBezTo>
                  <a:cubicBezTo>
                    <a:pt x="895363" y="0"/>
                    <a:pt x="1153606" y="258239"/>
                    <a:pt x="1153606" y="576792"/>
                  </a:cubicBezTo>
                  <a:cubicBezTo>
                    <a:pt x="1153606" y="895345"/>
                    <a:pt x="895363" y="1153584"/>
                    <a:pt x="576803" y="1153584"/>
                  </a:cubicBezTo>
                  <a:cubicBezTo>
                    <a:pt x="258243" y="1153584"/>
                    <a:pt x="0" y="895345"/>
                    <a:pt x="0" y="576792"/>
                  </a:cubicBezTo>
                  <a:close/>
                </a:path>
              </a:pathLst>
            </a:cu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spcFirstLastPara="0" vert="horz" wrap="square" lIns="260382" tIns="260378" rIns="260382" bIns="260378" numCol="1" spcCol="1270" anchor="ctr" anchorCtr="0">
              <a:noAutofit/>
            </a:bodyPr>
            <a:lstStyle/>
            <a:p>
              <a:pPr algn="ctr" defTabSz="1066800">
                <a:lnSpc>
                  <a:spcPct val="90000"/>
                </a:lnSpc>
                <a:spcBef>
                  <a:spcPct val="0"/>
                </a:spcBef>
                <a:spcAft>
                  <a:spcPct val="35000"/>
                </a:spcAft>
              </a:pPr>
              <a:r>
                <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安全</a:t>
              </a:r>
            </a:p>
          </p:txBody>
        </p:sp>
        <p:sp>
          <p:nvSpPr>
            <p:cNvPr id="17" name="椭圆 16"/>
            <p:cNvSpPr/>
            <p:nvPr/>
          </p:nvSpPr>
          <p:spPr>
            <a:xfrm>
              <a:off x="4184488" y="2495020"/>
              <a:ext cx="315466" cy="315806"/>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18" name="椭圆 17"/>
            <p:cNvSpPr/>
            <p:nvPr/>
          </p:nvSpPr>
          <p:spPr>
            <a:xfrm>
              <a:off x="575252" y="4411450"/>
              <a:ext cx="228742" cy="228599"/>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19" name="椭圆 18"/>
            <p:cNvSpPr/>
            <p:nvPr/>
          </p:nvSpPr>
          <p:spPr>
            <a:xfrm>
              <a:off x="2854524" y="4085907"/>
              <a:ext cx="228742" cy="228599"/>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20" name="任意多边形 19"/>
            <p:cNvSpPr/>
            <p:nvPr/>
          </p:nvSpPr>
          <p:spPr>
            <a:xfrm>
              <a:off x="5242056" y="3692207"/>
              <a:ext cx="1153605" cy="1153583"/>
            </a:xfrm>
            <a:custGeom>
              <a:avLst/>
              <a:gdLst>
                <a:gd name="connsiteX0" fmla="*/ 0 w 1153605"/>
                <a:gd name="connsiteY0" fmla="*/ 576792 h 1153583"/>
                <a:gd name="connsiteX1" fmla="*/ 576803 w 1153605"/>
                <a:gd name="connsiteY1" fmla="*/ 0 h 1153583"/>
                <a:gd name="connsiteX2" fmla="*/ 1153606 w 1153605"/>
                <a:gd name="connsiteY2" fmla="*/ 576792 h 1153583"/>
                <a:gd name="connsiteX3" fmla="*/ 576803 w 1153605"/>
                <a:gd name="connsiteY3" fmla="*/ 1153584 h 1153583"/>
                <a:gd name="connsiteX4" fmla="*/ 0 w 1153605"/>
                <a:gd name="connsiteY4" fmla="*/ 576792 h 1153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605" h="1153583">
                  <a:moveTo>
                    <a:pt x="0" y="576792"/>
                  </a:moveTo>
                  <a:cubicBezTo>
                    <a:pt x="0" y="258239"/>
                    <a:pt x="258243" y="0"/>
                    <a:pt x="576803" y="0"/>
                  </a:cubicBezTo>
                  <a:cubicBezTo>
                    <a:pt x="895363" y="0"/>
                    <a:pt x="1153606" y="258239"/>
                    <a:pt x="1153606" y="576792"/>
                  </a:cubicBezTo>
                  <a:cubicBezTo>
                    <a:pt x="1153606" y="895345"/>
                    <a:pt x="895363" y="1153584"/>
                    <a:pt x="576803" y="1153584"/>
                  </a:cubicBezTo>
                  <a:cubicBezTo>
                    <a:pt x="258243" y="1153584"/>
                    <a:pt x="0" y="895345"/>
                    <a:pt x="0" y="576792"/>
                  </a:cubicBezTo>
                  <a:close/>
                </a:path>
              </a:pathLst>
            </a:cu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spcFirstLastPara="0" vert="horz" wrap="square" lIns="260382" tIns="260378" rIns="260382" bIns="260378" numCol="1" spcCol="1270" anchor="ctr" anchorCtr="0">
              <a:noAutofit/>
            </a:bodyPr>
            <a:lstStyle/>
            <a:p>
              <a:pPr algn="ctr" defTabSz="1066800">
                <a:lnSpc>
                  <a:spcPct val="90000"/>
                </a:lnSpc>
                <a:spcBef>
                  <a:spcPct val="0"/>
                </a:spcBef>
                <a:spcAft>
                  <a:spcPct val="35000"/>
                </a:spcAft>
              </a:pPr>
              <a:r>
                <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无线</a:t>
              </a:r>
            </a:p>
          </p:txBody>
        </p:sp>
        <p:sp>
          <p:nvSpPr>
            <p:cNvPr id="21" name="椭圆 20"/>
            <p:cNvSpPr/>
            <p:nvPr/>
          </p:nvSpPr>
          <p:spPr>
            <a:xfrm>
              <a:off x="4916695" y="3651990"/>
              <a:ext cx="228742" cy="228599"/>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sp>
          <p:nvSpPr>
            <p:cNvPr id="22" name="任意多边形 21"/>
            <p:cNvSpPr/>
            <p:nvPr/>
          </p:nvSpPr>
          <p:spPr>
            <a:xfrm>
              <a:off x="1930825" y="4679420"/>
              <a:ext cx="1153605" cy="1153583"/>
            </a:xfrm>
            <a:custGeom>
              <a:avLst/>
              <a:gdLst>
                <a:gd name="connsiteX0" fmla="*/ 0 w 1153605"/>
                <a:gd name="connsiteY0" fmla="*/ 576792 h 1153583"/>
                <a:gd name="connsiteX1" fmla="*/ 576803 w 1153605"/>
                <a:gd name="connsiteY1" fmla="*/ 0 h 1153583"/>
                <a:gd name="connsiteX2" fmla="*/ 1153606 w 1153605"/>
                <a:gd name="connsiteY2" fmla="*/ 576792 h 1153583"/>
                <a:gd name="connsiteX3" fmla="*/ 576803 w 1153605"/>
                <a:gd name="connsiteY3" fmla="*/ 1153584 h 1153583"/>
                <a:gd name="connsiteX4" fmla="*/ 0 w 1153605"/>
                <a:gd name="connsiteY4" fmla="*/ 576792 h 1153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605" h="1153583">
                  <a:moveTo>
                    <a:pt x="0" y="576792"/>
                  </a:moveTo>
                  <a:cubicBezTo>
                    <a:pt x="0" y="258239"/>
                    <a:pt x="258243" y="0"/>
                    <a:pt x="576803" y="0"/>
                  </a:cubicBezTo>
                  <a:cubicBezTo>
                    <a:pt x="895363" y="0"/>
                    <a:pt x="1153606" y="258239"/>
                    <a:pt x="1153606" y="576792"/>
                  </a:cubicBezTo>
                  <a:cubicBezTo>
                    <a:pt x="1153606" y="895345"/>
                    <a:pt x="895363" y="1153584"/>
                    <a:pt x="576803" y="1153584"/>
                  </a:cubicBezTo>
                  <a:cubicBezTo>
                    <a:pt x="258243" y="1153584"/>
                    <a:pt x="0" y="895345"/>
                    <a:pt x="0" y="576792"/>
                  </a:cubicBezTo>
                  <a:close/>
                </a:path>
              </a:pathLst>
            </a:cu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spcFirstLastPara="0" vert="horz" wrap="square" lIns="260382" tIns="260378" rIns="260382" bIns="260378" numCol="1" spcCol="1270" anchor="ctr" anchorCtr="0">
              <a:noAutofit/>
            </a:bodyPr>
            <a:lstStyle/>
            <a:p>
              <a:pPr algn="ctr" defTabSz="1066800">
                <a:lnSpc>
                  <a:spcPct val="90000"/>
                </a:lnSpc>
                <a:spcBef>
                  <a:spcPct val="0"/>
                </a:spcBef>
                <a:spcAft>
                  <a:spcPct val="35000"/>
                </a:spcAft>
              </a:pPr>
              <a:r>
                <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交换</a:t>
              </a:r>
            </a:p>
          </p:txBody>
        </p:sp>
        <p:sp>
          <p:nvSpPr>
            <p:cNvPr id="23" name="椭圆 22"/>
            <p:cNvSpPr/>
            <p:nvPr/>
          </p:nvSpPr>
          <p:spPr>
            <a:xfrm>
              <a:off x="2961038" y="4640474"/>
              <a:ext cx="228742" cy="228599"/>
            </a:xfrm>
            <a:prstGeom prst="ellipse">
              <a:avLst/>
            </a:prstGeom>
            <a:solidFill>
              <a:srgbClr val="F4FBFE"/>
            </a:solidFill>
            <a:ln>
              <a:solidFill>
                <a:srgbClr val="99DFF9"/>
              </a:solidFill>
            </a:ln>
          </p:spPr>
          <p:style>
            <a:lnRef idx="2">
              <a:scrgbClr r="0" g="0" b="0"/>
            </a:lnRef>
            <a:fillRef idx="1">
              <a:scrgbClr r="0" g="0" b="0"/>
            </a:fillRef>
            <a:effectRef idx="0">
              <a:schemeClr val="accent2">
                <a:hueOff val="-545761"/>
                <a:satOff val="-31473"/>
                <a:lumOff val="3235"/>
                <a:alphaOff val="0"/>
              </a:schemeClr>
            </a:effectRef>
            <a:fontRef idx="minor">
              <a:schemeClr val="lt1"/>
            </a:fontRef>
          </p:style>
          <p:txBody>
            <a:bodyPr/>
            <a:lstStyle/>
            <a:p>
              <a:endParaRPr lang="zh-CN" altLang="en-US"/>
            </a:p>
          </p:txBody>
        </p:sp>
      </p:grpSp>
    </p:spTree>
    <p:extLst>
      <p:ext uri="{BB962C8B-B14F-4D97-AF65-F5344CB8AC3E}">
        <p14:creationId xmlns:p14="http://schemas.microsoft.com/office/powerpoint/2010/main" val="260232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barn(inVertical)">
                                      <p:cBhvr>
                                        <p:cTn id="19" dur="500"/>
                                        <p:tgtEl>
                                          <p:spTgt spid="7">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barn(inVertical)">
                                      <p:cBhvr>
                                        <p:cTn id="25" dur="500"/>
                                        <p:tgtEl>
                                          <p:spTgt spid="7">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barn(inVertical)">
                                      <p:cBhvr>
                                        <p:cTn id="2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8894980" y="1333149"/>
            <a:ext cx="1988596" cy="4893647"/>
          </a:xfrm>
          <a:prstGeom prst="rect">
            <a:avLst/>
          </a:prstGeom>
          <a:noFill/>
          <a:ln w="12700">
            <a:solidFill>
              <a:srgbClr val="00B0F0"/>
            </a:solidFill>
            <a:prstDash val="dashDot"/>
          </a:ln>
        </p:spPr>
        <p:txBody>
          <a:bodyPr wrap="square" rtlCol="0">
            <a:spAutoFit/>
          </a:bodyPr>
          <a:lstStyle>
            <a:defPPr>
              <a:defRPr lang="en-US"/>
            </a:defPPr>
            <a:lvl1pPr>
              <a:defRPr sz="1200"/>
            </a:lvl1pPr>
          </a:lstStyle>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的发展</a:t>
            </a:r>
          </a:p>
        </p:txBody>
      </p:sp>
      <p:sp>
        <p:nvSpPr>
          <p:cNvPr id="5" name="圆角矩形 4"/>
          <p:cNvSpPr/>
          <p:nvPr/>
        </p:nvSpPr>
        <p:spPr bwMode="auto">
          <a:xfrm>
            <a:off x="3384436" y="1417967"/>
            <a:ext cx="1688047" cy="1350702"/>
          </a:xfrm>
          <a:prstGeom prst="roundRect">
            <a:avLst/>
          </a:prstGeom>
          <a:solidFill>
            <a:srgbClr val="F4FBFE"/>
          </a:solidFill>
          <a:ln>
            <a:solidFill>
              <a:srgbClr val="99DFF9"/>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54000" rIns="18000" anchor="ctr"/>
          <a:lstStyle/>
          <a:p>
            <a:pPr defTabSz="801688">
              <a:lnSpc>
                <a:spcPct val="200000"/>
              </a:lnSpc>
              <a:buFont typeface="Wingdings" pitchFamily="2" charset="2"/>
              <a:buChar char="§"/>
              <a:defRPr/>
            </a:pPr>
            <a:r>
              <a:rPr lang="zh-CN" altLang="en-US" sz="1300"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集中式设计</a:t>
            </a:r>
            <a:endParaRPr lang="en-US" altLang="zh-CN" sz="1300"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endParaRPr>
          </a:p>
          <a:p>
            <a:pPr defTabSz="801688">
              <a:lnSpc>
                <a:spcPct val="200000"/>
              </a:lnSpc>
              <a:buFont typeface="Wingdings" pitchFamily="2" charset="2"/>
              <a:buChar char="§"/>
              <a:defRPr/>
            </a:pP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适用</a:t>
            </a:r>
            <a:r>
              <a:rPr lang="zh-CN" altLang="en-US" sz="1300"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中低端</a:t>
            </a: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设备</a:t>
            </a:r>
            <a:endParaRPr lang="en-US" altLang="zh-CN"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defTabSz="801688">
              <a:lnSpc>
                <a:spcPct val="200000"/>
              </a:lnSpc>
              <a:buFont typeface="Wingdings" pitchFamily="2" charset="2"/>
              <a:buChar char="§"/>
              <a:defRPr/>
            </a:pP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性能比较低</a:t>
            </a:r>
            <a:endParaRPr lang="en-US"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TextBox 23"/>
          <p:cNvSpPr txBox="1">
            <a:spLocks noChangeArrowheads="1"/>
          </p:cNvSpPr>
          <p:nvPr/>
        </p:nvSpPr>
        <p:spPr bwMode="auto">
          <a:xfrm>
            <a:off x="3804597" y="2781036"/>
            <a:ext cx="93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1998-2001</a:t>
            </a:r>
          </a:p>
        </p:txBody>
      </p:sp>
      <p:sp>
        <p:nvSpPr>
          <p:cNvPr id="7" name="TextBox 32"/>
          <p:cNvSpPr txBox="1">
            <a:spLocks noChangeArrowheads="1"/>
          </p:cNvSpPr>
          <p:nvPr/>
        </p:nvSpPr>
        <p:spPr bwMode="auto">
          <a:xfrm>
            <a:off x="3869472" y="1153131"/>
            <a:ext cx="10178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VRP1</a:t>
            </a:r>
          </a:p>
        </p:txBody>
      </p:sp>
      <p:sp>
        <p:nvSpPr>
          <p:cNvPr id="8" name="圆角矩形 7"/>
          <p:cNvSpPr/>
          <p:nvPr/>
        </p:nvSpPr>
        <p:spPr bwMode="auto">
          <a:xfrm>
            <a:off x="1089880" y="2448547"/>
            <a:ext cx="1778400" cy="941137"/>
          </a:xfrm>
          <a:prstGeom prst="roundRect">
            <a:avLst/>
          </a:prstGeom>
          <a:solidFill>
            <a:srgbClr val="F4FBFE"/>
          </a:solidFill>
          <a:ln w="9525">
            <a:solidFill>
              <a:srgbClr val="99DFF9"/>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nchor="ctr"/>
          <a:lstStyle/>
          <a:p>
            <a:pPr defTabSz="801688">
              <a:lnSpc>
                <a:spcPts val="1800"/>
              </a:lnSpc>
              <a:buFont typeface="Wingdings" pitchFamily="2" charset="2"/>
              <a:buChar char="§"/>
              <a:defRPr/>
            </a:pPr>
            <a:r>
              <a:rPr lang="zh-CN" altLang="en-US" sz="1300"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分布式设计</a:t>
            </a:r>
            <a:endParaRPr lang="en-US" altLang="zh-CN" sz="1300"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TextBox 24"/>
          <p:cNvSpPr txBox="1">
            <a:spLocks noChangeArrowheads="1"/>
          </p:cNvSpPr>
          <p:nvPr/>
        </p:nvSpPr>
        <p:spPr bwMode="auto">
          <a:xfrm>
            <a:off x="1510041" y="3376632"/>
            <a:ext cx="93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1999-2000</a:t>
            </a:r>
          </a:p>
        </p:txBody>
      </p:sp>
      <p:sp>
        <p:nvSpPr>
          <p:cNvPr id="10" name="TextBox 33"/>
          <p:cNvSpPr txBox="1">
            <a:spLocks noChangeArrowheads="1"/>
          </p:cNvSpPr>
          <p:nvPr/>
        </p:nvSpPr>
        <p:spPr bwMode="auto">
          <a:xfrm>
            <a:off x="1536194" y="2189075"/>
            <a:ext cx="88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VRP2</a:t>
            </a:r>
          </a:p>
        </p:txBody>
      </p:sp>
      <p:sp>
        <p:nvSpPr>
          <p:cNvPr id="13" name="圆角矩形 12"/>
          <p:cNvSpPr/>
          <p:nvPr/>
        </p:nvSpPr>
        <p:spPr bwMode="auto">
          <a:xfrm>
            <a:off x="2245152" y="3745799"/>
            <a:ext cx="1778401" cy="1515540"/>
          </a:xfrm>
          <a:prstGeom prst="roundRect">
            <a:avLst/>
          </a:prstGeom>
          <a:solidFill>
            <a:srgbClr val="F4FBFE"/>
          </a:solidFill>
          <a:ln w="9525">
            <a:solidFill>
              <a:srgbClr val="99DFF9"/>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nchor="ctr"/>
          <a:lstStyle/>
          <a:p>
            <a:pPr defTabSz="801688">
              <a:lnSpc>
                <a:spcPct val="200000"/>
              </a:lnSpc>
              <a:buFont typeface="Wingdings" pitchFamily="2" charset="2"/>
              <a:buChar char="§"/>
              <a:defRPr/>
            </a:pP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分布式平台</a:t>
            </a:r>
            <a:endParaRPr lang="en-US" altLang="zh-CN"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defTabSz="801688">
              <a:lnSpc>
                <a:spcPct val="200000"/>
              </a:lnSpc>
              <a:buFont typeface="Wingdings" pitchFamily="2" charset="2"/>
              <a:buChar char="§"/>
              <a:defRPr/>
            </a:pP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支持众多特性</a:t>
            </a:r>
            <a:endParaRPr lang="en-US" altLang="zh-CN"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defTabSz="801688">
              <a:lnSpc>
                <a:spcPct val="200000"/>
              </a:lnSpc>
              <a:buFont typeface="Wingdings" pitchFamily="2" charset="2"/>
              <a:buChar char="§"/>
              <a:defRPr/>
            </a:pP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支持核心路由器</a:t>
            </a:r>
            <a:endParaRPr lang="en-US"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TextBox 25"/>
          <p:cNvSpPr txBox="1">
            <a:spLocks noChangeArrowheads="1"/>
          </p:cNvSpPr>
          <p:nvPr/>
        </p:nvSpPr>
        <p:spPr bwMode="auto">
          <a:xfrm>
            <a:off x="2665313" y="5254417"/>
            <a:ext cx="93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2000-2004</a:t>
            </a:r>
          </a:p>
        </p:txBody>
      </p:sp>
      <p:sp>
        <p:nvSpPr>
          <p:cNvPr id="15" name="TextBox 34"/>
          <p:cNvSpPr txBox="1">
            <a:spLocks noChangeArrowheads="1"/>
          </p:cNvSpPr>
          <p:nvPr/>
        </p:nvSpPr>
        <p:spPr bwMode="auto">
          <a:xfrm>
            <a:off x="2408402" y="3455340"/>
            <a:ext cx="1451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VRP3</a:t>
            </a:r>
          </a:p>
        </p:txBody>
      </p:sp>
      <p:grpSp>
        <p:nvGrpSpPr>
          <p:cNvPr id="24" name="组合 23"/>
          <p:cNvGrpSpPr/>
          <p:nvPr/>
        </p:nvGrpSpPr>
        <p:grpSpPr>
          <a:xfrm>
            <a:off x="5195641" y="4058062"/>
            <a:ext cx="1937499" cy="2063756"/>
            <a:chOff x="5183609" y="4058062"/>
            <a:chExt cx="1937499" cy="2063756"/>
          </a:xfrm>
        </p:grpSpPr>
        <p:sp>
          <p:nvSpPr>
            <p:cNvPr id="17" name="圆角矩形 16"/>
            <p:cNvSpPr/>
            <p:nvPr/>
          </p:nvSpPr>
          <p:spPr bwMode="auto">
            <a:xfrm>
              <a:off x="5183609" y="4347947"/>
              <a:ext cx="1937499" cy="1515540"/>
            </a:xfrm>
            <a:prstGeom prst="roundRect">
              <a:avLst/>
            </a:prstGeom>
            <a:solidFill>
              <a:srgbClr val="F4FBFE"/>
            </a:solidFill>
            <a:ln w="9525">
              <a:solidFill>
                <a:srgbClr val="99DFF9"/>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nchor="ctr"/>
            <a:lstStyle/>
            <a:p>
              <a:pPr defTabSz="801688">
                <a:lnSpc>
                  <a:spcPct val="200000"/>
                </a:lnSpc>
                <a:buFont typeface="Wingdings" pitchFamily="2" charset="2"/>
                <a:buChar char="§"/>
                <a:defRPr/>
              </a:pP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组件化设计</a:t>
              </a:r>
              <a:endParaRPr lang="en-US" altLang="zh-CN"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defTabSz="801688">
                <a:lnSpc>
                  <a:spcPct val="200000"/>
                </a:lnSpc>
                <a:buFont typeface="Wingdings" pitchFamily="2" charset="2"/>
                <a:buChar char="§"/>
                <a:defRPr/>
              </a:pP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应用于华为多个产品</a:t>
              </a:r>
              <a:endParaRPr lang="en-US" altLang="zh-CN"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defTabSz="801688">
                <a:lnSpc>
                  <a:spcPct val="200000"/>
                </a:lnSpc>
                <a:buFont typeface="Wingdings" pitchFamily="2" charset="2"/>
                <a:buChar char="§"/>
                <a:defRPr/>
              </a:pP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高性能</a:t>
              </a:r>
              <a:endParaRPr lang="en-US" altLang="zh-CN"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TextBox 26"/>
            <p:cNvSpPr txBox="1">
              <a:spLocks noChangeArrowheads="1"/>
            </p:cNvSpPr>
            <p:nvPr/>
          </p:nvSpPr>
          <p:spPr bwMode="auto">
            <a:xfrm>
              <a:off x="5693738" y="5844819"/>
              <a:ext cx="917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2004-Now</a:t>
              </a:r>
            </a:p>
          </p:txBody>
        </p:sp>
        <p:sp>
          <p:nvSpPr>
            <p:cNvPr id="19" name="TextBox 35"/>
            <p:cNvSpPr txBox="1">
              <a:spLocks noChangeArrowheads="1"/>
            </p:cNvSpPr>
            <p:nvPr/>
          </p:nvSpPr>
          <p:spPr bwMode="auto">
            <a:xfrm>
              <a:off x="5590160" y="4058062"/>
              <a:ext cx="11243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VRP5</a:t>
              </a:r>
            </a:p>
          </p:txBody>
        </p:sp>
      </p:grpSp>
      <p:grpSp>
        <p:nvGrpSpPr>
          <p:cNvPr id="20" name="组合 19"/>
          <p:cNvGrpSpPr/>
          <p:nvPr/>
        </p:nvGrpSpPr>
        <p:grpSpPr>
          <a:xfrm>
            <a:off x="8982574" y="3981319"/>
            <a:ext cx="1834687" cy="2100562"/>
            <a:chOff x="10026840" y="1425852"/>
            <a:chExt cx="1675314" cy="2100562"/>
          </a:xfrm>
        </p:grpSpPr>
        <p:sp>
          <p:nvSpPr>
            <p:cNvPr id="21" name="圆角矩形 20"/>
            <p:cNvSpPr/>
            <p:nvPr/>
          </p:nvSpPr>
          <p:spPr bwMode="auto">
            <a:xfrm>
              <a:off x="10026840" y="1712853"/>
              <a:ext cx="1675314" cy="1515540"/>
            </a:xfrm>
            <a:prstGeom prst="roundRect">
              <a:avLst/>
            </a:prstGeom>
            <a:solidFill>
              <a:srgbClr val="F4FBFE"/>
            </a:solidFill>
            <a:ln w="9525">
              <a:solidFill>
                <a:srgbClr val="99DFF9"/>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nchor="ctr"/>
            <a:lstStyle/>
            <a:p>
              <a:pPr defTabSz="801688">
                <a:lnSpc>
                  <a:spcPct val="200000"/>
                </a:lnSpc>
                <a:buFont typeface="Wingdings" pitchFamily="2" charset="2"/>
                <a:buChar char="§"/>
                <a:defRPr/>
              </a:pP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多进程</a:t>
              </a:r>
              <a:endParaRPr lang="en-US" altLang="zh-CN"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defTabSz="801688">
                <a:lnSpc>
                  <a:spcPct val="200000"/>
                </a:lnSpc>
                <a:buFont typeface="Wingdings" pitchFamily="2" charset="2"/>
                <a:buChar char="§"/>
                <a:defRPr/>
              </a:pP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组件化设计</a:t>
              </a:r>
              <a:endParaRPr lang="en-US" altLang="zh-CN"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defTabSz="801688">
                <a:lnSpc>
                  <a:spcPct val="200000"/>
                </a:lnSpc>
                <a:buFont typeface="Wingdings" pitchFamily="2" charset="2"/>
                <a:buChar char="§"/>
                <a:defRPr/>
              </a:pPr>
              <a:r>
                <a:rPr lang="zh-CN" altLang="en-US" sz="13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支持多</a:t>
              </a:r>
              <a:r>
                <a:rPr lang="en-US" altLang="zh-CN" sz="1300"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CPU</a:t>
              </a:r>
              <a:r>
                <a:rPr lang="zh-CN" altLang="en-US" sz="1300"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、多框</a:t>
              </a:r>
              <a:endParaRPr lang="en-US" altLang="zh-CN" sz="1300"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TextBox 27"/>
            <p:cNvSpPr txBox="1">
              <a:spLocks noChangeArrowheads="1"/>
            </p:cNvSpPr>
            <p:nvPr/>
          </p:nvSpPr>
          <p:spPr bwMode="auto">
            <a:xfrm>
              <a:off x="10411314" y="3249415"/>
              <a:ext cx="837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2009-Now</a:t>
              </a:r>
            </a:p>
          </p:txBody>
        </p:sp>
        <p:sp>
          <p:nvSpPr>
            <p:cNvPr id="23" name="TextBox 36"/>
            <p:cNvSpPr txBox="1">
              <a:spLocks noChangeArrowheads="1"/>
            </p:cNvSpPr>
            <p:nvPr/>
          </p:nvSpPr>
          <p:spPr bwMode="auto">
            <a:xfrm>
              <a:off x="10361150" y="1425852"/>
              <a:ext cx="10160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VRP8</a:t>
              </a:r>
            </a:p>
          </p:txBody>
        </p:sp>
      </p:grpSp>
      <p:grpSp>
        <p:nvGrpSpPr>
          <p:cNvPr id="25" name="组合 24"/>
          <p:cNvGrpSpPr/>
          <p:nvPr/>
        </p:nvGrpSpPr>
        <p:grpSpPr>
          <a:xfrm>
            <a:off x="5278365" y="2138190"/>
            <a:ext cx="1875767" cy="548929"/>
            <a:chOff x="1003393" y="1804069"/>
            <a:chExt cx="3061233" cy="901875"/>
          </a:xfrm>
        </p:grpSpPr>
        <p:pic>
          <p:nvPicPr>
            <p:cNvPr id="36" name="Picture 5" descr="Z:\01-Network\03-Enterprise Network\05-AR\Huawei AR2200 Router Photos (2012-11-16)\01-AR2220-AC\02-Processed images\02-Front_looking 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393" y="1804069"/>
              <a:ext cx="3061233" cy="39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文本框 36"/>
            <p:cNvSpPr txBox="1"/>
            <p:nvPr/>
          </p:nvSpPr>
          <p:spPr>
            <a:xfrm>
              <a:off x="1570658" y="2200275"/>
              <a:ext cx="2220229" cy="505669"/>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系列路由器</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6" name="组合 25"/>
          <p:cNvGrpSpPr/>
          <p:nvPr/>
        </p:nvGrpSpPr>
        <p:grpSpPr>
          <a:xfrm>
            <a:off x="5277973" y="3067655"/>
            <a:ext cx="1876551" cy="588767"/>
            <a:chOff x="4564744" y="1683328"/>
            <a:chExt cx="3062512" cy="967328"/>
          </a:xfrm>
        </p:grpSpPr>
        <p:pic>
          <p:nvPicPr>
            <p:cNvPr id="34" name="Picture 15" descr="Z:\01-Network\03-Enterprise Network\01-S17&amp;S27&amp;S37&amp;S57&amp;S67\Huawei S5700 Switch Photos (2013-01-26)\02-S5700EI\01-S5700-28C-EI\02-Processed images\02-Front_looking dow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4744" y="1683328"/>
              <a:ext cx="3062512"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本框 34"/>
            <p:cNvSpPr txBox="1"/>
            <p:nvPr/>
          </p:nvSpPr>
          <p:spPr>
            <a:xfrm>
              <a:off x="5195960" y="2144987"/>
              <a:ext cx="2037714" cy="505669"/>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S</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系列交换机</a:t>
              </a:r>
            </a:p>
          </p:txBody>
        </p:sp>
      </p:grpSp>
      <p:pic>
        <p:nvPicPr>
          <p:cNvPr id="32" name="Picture 3" descr="D:\机关MO工作\盈利代表工作\市场代表工作\V6R3有声主打胶片（NE40E）\录音胶片\最终发布网课和胶片\终极图片\设备照片\NE40E-X8 正面.jpg"/>
          <p:cNvPicPr>
            <a:picLocks noChangeAspect="1" noChangeArrowheads="1"/>
          </p:cNvPicPr>
          <p:nvPr/>
        </p:nvPicPr>
        <p:blipFill>
          <a:blip r:embed="rId5" cstate="print"/>
          <a:srcRect/>
          <a:stretch>
            <a:fillRect/>
          </a:stretch>
        </p:blipFill>
        <p:spPr bwMode="auto">
          <a:xfrm>
            <a:off x="9470800" y="1457725"/>
            <a:ext cx="845492" cy="758404"/>
          </a:xfrm>
          <a:prstGeom prst="rect">
            <a:avLst/>
          </a:prstGeom>
          <a:noFill/>
          <a:ln w="9525">
            <a:noFill/>
            <a:miter lim="800000"/>
            <a:headEnd/>
            <a:tailEnd/>
          </a:ln>
        </p:spPr>
      </p:pic>
      <p:sp>
        <p:nvSpPr>
          <p:cNvPr id="33" name="文本框 32"/>
          <p:cNvSpPr txBox="1"/>
          <p:nvPr/>
        </p:nvSpPr>
        <p:spPr>
          <a:xfrm>
            <a:off x="9064324" y="2224008"/>
            <a:ext cx="1716496" cy="307777"/>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NE</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系列部分路由器</a:t>
            </a:r>
          </a:p>
        </p:txBody>
      </p:sp>
      <p:pic>
        <p:nvPicPr>
          <p:cNvPr id="30" name="Picture 3"/>
          <p:cNvPicPr>
            <a:picLocks noChangeAspect="1" noChangeArrowheads="1"/>
          </p:cNvPicPr>
          <p:nvPr/>
        </p:nvPicPr>
        <p:blipFill>
          <a:blip r:embed="rId6" cstate="screen"/>
          <a:srcRect/>
          <a:stretch>
            <a:fillRect/>
          </a:stretch>
        </p:blipFill>
        <p:spPr bwMode="auto">
          <a:xfrm>
            <a:off x="9604805" y="2517896"/>
            <a:ext cx="577482" cy="979200"/>
          </a:xfrm>
          <a:prstGeom prst="rect">
            <a:avLst/>
          </a:prstGeom>
          <a:noFill/>
          <a:ln w="9525">
            <a:noFill/>
            <a:miter lim="800000"/>
            <a:headEnd/>
            <a:tailEnd/>
          </a:ln>
        </p:spPr>
      </p:pic>
      <p:sp>
        <p:nvSpPr>
          <p:cNvPr id="31" name="文本框 30"/>
          <p:cNvSpPr txBox="1"/>
          <p:nvPr/>
        </p:nvSpPr>
        <p:spPr>
          <a:xfrm>
            <a:off x="9046819" y="3503909"/>
            <a:ext cx="1716496" cy="307777"/>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CE</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系列部分交换机</a:t>
            </a:r>
          </a:p>
        </p:txBody>
      </p:sp>
      <p:sp>
        <p:nvSpPr>
          <p:cNvPr id="38" name="右箭头 28"/>
          <p:cNvSpPr>
            <a:spLocks noChangeArrowheads="1"/>
          </p:cNvSpPr>
          <p:nvPr/>
        </p:nvSpPr>
        <p:spPr bwMode="auto">
          <a:xfrm rot="9211444">
            <a:off x="2382251" y="1777946"/>
            <a:ext cx="939380" cy="583200"/>
          </a:xfrm>
          <a:prstGeom prst="rightArrow">
            <a:avLst>
              <a:gd name="adj1" fmla="val 50000"/>
              <a:gd name="adj2" fmla="val 50029"/>
            </a:avLst>
          </a:prstGeom>
          <a:solidFill>
            <a:srgbClr val="00B0F0"/>
          </a:solidFill>
          <a:ln>
            <a:noFill/>
          </a:ln>
        </p:spPr>
        <p:txBody>
          <a:bodyPr anchor="ctr"/>
          <a:lstStyle>
            <a:lvl1pPr algn="ctr" defTabSz="801688">
              <a:defRPr sz="2100">
                <a:solidFill>
                  <a:schemeClr val="tx1"/>
                </a:solidFill>
                <a:latin typeface="Arial" panose="020B0604020202020204" pitchFamily="34" charset="0"/>
                <a:ea typeface="MS PGothic" panose="020B0600070205080204" pitchFamily="34" charset="-128"/>
              </a:defRPr>
            </a:lvl1pPr>
            <a:lvl2pPr marL="742950" indent="-285750" algn="ctr" defTabSz="801688">
              <a:defRPr sz="2100">
                <a:solidFill>
                  <a:schemeClr val="tx1"/>
                </a:solidFill>
                <a:latin typeface="Arial" panose="020B0604020202020204" pitchFamily="34" charset="0"/>
                <a:ea typeface="MS PGothic" panose="020B0600070205080204" pitchFamily="34" charset="-128"/>
              </a:defRPr>
            </a:lvl2pPr>
            <a:lvl3pPr marL="1143000" indent="-228600" algn="ctr" defTabSz="801688">
              <a:defRPr sz="2100">
                <a:solidFill>
                  <a:schemeClr val="tx1"/>
                </a:solidFill>
                <a:latin typeface="Arial" panose="020B0604020202020204" pitchFamily="34" charset="0"/>
                <a:ea typeface="MS PGothic" panose="020B0600070205080204" pitchFamily="34" charset="-128"/>
              </a:defRPr>
            </a:lvl3pPr>
            <a:lvl4pPr marL="1600200" indent="-228600" algn="ctr" defTabSz="801688">
              <a:defRPr sz="2100">
                <a:solidFill>
                  <a:schemeClr val="tx1"/>
                </a:solidFill>
                <a:latin typeface="Arial" panose="020B0604020202020204" pitchFamily="34" charset="0"/>
                <a:ea typeface="MS PGothic" panose="020B0600070205080204" pitchFamily="34" charset="-128"/>
              </a:defRPr>
            </a:lvl4pPr>
            <a:lvl5pPr marL="2057400" indent="-228600" algn="ctr" defTabSz="801688">
              <a:defRPr sz="2100">
                <a:solidFill>
                  <a:schemeClr val="tx1"/>
                </a:solidFill>
                <a:latin typeface="Arial" panose="020B0604020202020204" pitchFamily="34" charset="0"/>
                <a:ea typeface="MS PGothic" panose="020B0600070205080204" pitchFamily="34" charset="-128"/>
              </a:defRPr>
            </a:lvl5pPr>
            <a:lvl6pPr marL="25146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文本框 41"/>
          <p:cNvSpPr txBox="1"/>
          <p:nvPr/>
        </p:nvSpPr>
        <p:spPr>
          <a:xfrm rot="19931231">
            <a:off x="2612197" y="1870279"/>
            <a:ext cx="683719" cy="276999"/>
          </a:xfrm>
          <a:prstGeom prst="rect">
            <a:avLst/>
          </a:prstGeom>
          <a:noFill/>
        </p:spPr>
        <p:txBody>
          <a:bodyPr wrap="square" rtlCol="0">
            <a:spAutoFit/>
          </a:bodyPr>
          <a:lstStyle/>
          <a:p>
            <a:r>
              <a:rPr lang="zh-CN" alt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集中式</a:t>
            </a:r>
          </a:p>
        </p:txBody>
      </p:sp>
      <p:sp>
        <p:nvSpPr>
          <p:cNvPr id="45" name="右箭头 28"/>
          <p:cNvSpPr>
            <a:spLocks noChangeArrowheads="1"/>
          </p:cNvSpPr>
          <p:nvPr/>
        </p:nvSpPr>
        <p:spPr bwMode="auto">
          <a:xfrm rot="3245134">
            <a:off x="1428164" y="3756409"/>
            <a:ext cx="939380" cy="583200"/>
          </a:xfrm>
          <a:prstGeom prst="rightArrow">
            <a:avLst>
              <a:gd name="adj1" fmla="val 50000"/>
              <a:gd name="adj2" fmla="val 50029"/>
            </a:avLst>
          </a:prstGeom>
          <a:solidFill>
            <a:srgbClr val="00B0F0"/>
          </a:solidFill>
          <a:ln>
            <a:noFill/>
          </a:ln>
        </p:spPr>
        <p:txBody>
          <a:bodyPr anchor="ctr"/>
          <a:lstStyle>
            <a:lvl1pPr algn="ctr" defTabSz="801688">
              <a:defRPr sz="2100">
                <a:solidFill>
                  <a:schemeClr val="tx1"/>
                </a:solidFill>
                <a:latin typeface="Arial" panose="020B0604020202020204" pitchFamily="34" charset="0"/>
                <a:ea typeface="MS PGothic" panose="020B0600070205080204" pitchFamily="34" charset="-128"/>
              </a:defRPr>
            </a:lvl1pPr>
            <a:lvl2pPr marL="742950" indent="-285750" algn="ctr" defTabSz="801688">
              <a:defRPr sz="2100">
                <a:solidFill>
                  <a:schemeClr val="tx1"/>
                </a:solidFill>
                <a:latin typeface="Arial" panose="020B0604020202020204" pitchFamily="34" charset="0"/>
                <a:ea typeface="MS PGothic" panose="020B0600070205080204" pitchFamily="34" charset="-128"/>
              </a:defRPr>
            </a:lvl2pPr>
            <a:lvl3pPr marL="1143000" indent="-228600" algn="ctr" defTabSz="801688">
              <a:defRPr sz="2100">
                <a:solidFill>
                  <a:schemeClr val="tx1"/>
                </a:solidFill>
                <a:latin typeface="Arial" panose="020B0604020202020204" pitchFamily="34" charset="0"/>
                <a:ea typeface="MS PGothic" panose="020B0600070205080204" pitchFamily="34" charset="-128"/>
              </a:defRPr>
            </a:lvl3pPr>
            <a:lvl4pPr marL="1600200" indent="-228600" algn="ctr" defTabSz="801688">
              <a:defRPr sz="2100">
                <a:solidFill>
                  <a:schemeClr val="tx1"/>
                </a:solidFill>
                <a:latin typeface="Arial" panose="020B0604020202020204" pitchFamily="34" charset="0"/>
                <a:ea typeface="MS PGothic" panose="020B0600070205080204" pitchFamily="34" charset="-128"/>
              </a:defRPr>
            </a:lvl4pPr>
            <a:lvl5pPr marL="2057400" indent="-228600" algn="ctr" defTabSz="801688">
              <a:defRPr sz="2100">
                <a:solidFill>
                  <a:schemeClr val="tx1"/>
                </a:solidFill>
                <a:latin typeface="Arial" panose="020B0604020202020204" pitchFamily="34" charset="0"/>
                <a:ea typeface="MS PGothic" panose="020B0600070205080204" pitchFamily="34" charset="-128"/>
              </a:defRPr>
            </a:lvl5pPr>
            <a:lvl6pPr marL="25146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endParaRPr lang="zh-CN" alt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文本框 45"/>
          <p:cNvSpPr txBox="1"/>
          <p:nvPr/>
        </p:nvSpPr>
        <p:spPr>
          <a:xfrm rot="3496926">
            <a:off x="1491878" y="3845831"/>
            <a:ext cx="683719" cy="276999"/>
          </a:xfrm>
          <a:prstGeom prst="rect">
            <a:avLst/>
          </a:prstGeom>
          <a:noFill/>
        </p:spPr>
        <p:txBody>
          <a:bodyPr wrap="square" rtlCol="0">
            <a:spAutoFit/>
          </a:bodyPr>
          <a:lstStyle/>
          <a:p>
            <a:r>
              <a:rPr lang="zh-CN" alt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分布式</a:t>
            </a:r>
          </a:p>
        </p:txBody>
      </p:sp>
      <p:sp>
        <p:nvSpPr>
          <p:cNvPr id="48" name="右箭头 28"/>
          <p:cNvSpPr>
            <a:spLocks noChangeArrowheads="1"/>
          </p:cNvSpPr>
          <p:nvPr/>
        </p:nvSpPr>
        <p:spPr bwMode="auto">
          <a:xfrm rot="591819">
            <a:off x="4080232" y="4708129"/>
            <a:ext cx="1090800" cy="540303"/>
          </a:xfrm>
          <a:prstGeom prst="rightArrow">
            <a:avLst>
              <a:gd name="adj1" fmla="val 50000"/>
              <a:gd name="adj2" fmla="val 50029"/>
            </a:avLst>
          </a:prstGeom>
          <a:solidFill>
            <a:srgbClr val="00B0F0"/>
          </a:solidFill>
          <a:ln>
            <a:noFill/>
          </a:ln>
        </p:spPr>
        <p:txBody>
          <a:bodyPr anchor="ctr"/>
          <a:lstStyle>
            <a:lvl1pPr algn="ctr" defTabSz="801688">
              <a:defRPr sz="2100">
                <a:solidFill>
                  <a:schemeClr val="tx1"/>
                </a:solidFill>
                <a:latin typeface="Arial" panose="020B0604020202020204" pitchFamily="34" charset="0"/>
                <a:ea typeface="MS PGothic" panose="020B0600070205080204" pitchFamily="34" charset="-128"/>
              </a:defRPr>
            </a:lvl1pPr>
            <a:lvl2pPr marL="742950" indent="-285750" algn="ctr" defTabSz="801688">
              <a:defRPr sz="2100">
                <a:solidFill>
                  <a:schemeClr val="tx1"/>
                </a:solidFill>
                <a:latin typeface="Arial" panose="020B0604020202020204" pitchFamily="34" charset="0"/>
                <a:ea typeface="MS PGothic" panose="020B0600070205080204" pitchFamily="34" charset="-128"/>
              </a:defRPr>
            </a:lvl2pPr>
            <a:lvl3pPr marL="1143000" indent="-228600" algn="ctr" defTabSz="801688">
              <a:defRPr sz="2100">
                <a:solidFill>
                  <a:schemeClr val="tx1"/>
                </a:solidFill>
                <a:latin typeface="Arial" panose="020B0604020202020204" pitchFamily="34" charset="0"/>
                <a:ea typeface="MS PGothic" panose="020B0600070205080204" pitchFamily="34" charset="-128"/>
              </a:defRPr>
            </a:lvl3pPr>
            <a:lvl4pPr marL="1600200" indent="-228600" algn="ctr" defTabSz="801688">
              <a:defRPr sz="2100">
                <a:solidFill>
                  <a:schemeClr val="tx1"/>
                </a:solidFill>
                <a:latin typeface="Arial" panose="020B0604020202020204" pitchFamily="34" charset="0"/>
                <a:ea typeface="MS PGothic" panose="020B0600070205080204" pitchFamily="34" charset="-128"/>
              </a:defRPr>
            </a:lvl4pPr>
            <a:lvl5pPr marL="2057400" indent="-228600" algn="ctr" defTabSz="801688">
              <a:defRPr sz="2100">
                <a:solidFill>
                  <a:schemeClr val="tx1"/>
                </a:solidFill>
                <a:latin typeface="Arial" panose="020B0604020202020204" pitchFamily="34" charset="0"/>
                <a:ea typeface="MS PGothic" panose="020B0600070205080204" pitchFamily="34" charset="-128"/>
              </a:defRPr>
            </a:lvl5pPr>
            <a:lvl6pPr marL="25146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文本框 48"/>
          <p:cNvSpPr txBox="1"/>
          <p:nvPr/>
        </p:nvSpPr>
        <p:spPr>
          <a:xfrm rot="584631">
            <a:off x="4190542" y="4850666"/>
            <a:ext cx="988791" cy="276999"/>
          </a:xfrm>
          <a:prstGeom prst="rect">
            <a:avLst/>
          </a:prstGeom>
          <a:noFill/>
        </p:spPr>
        <p:txBody>
          <a:bodyPr wrap="square" rtlCol="0">
            <a:spAutoFit/>
          </a:bodyPr>
          <a:lstStyle/>
          <a:p>
            <a:r>
              <a:rPr lang="zh-CN" alt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高可靠性</a:t>
            </a:r>
          </a:p>
        </p:txBody>
      </p:sp>
      <p:sp>
        <p:nvSpPr>
          <p:cNvPr id="51" name="右箭头 28"/>
          <p:cNvSpPr>
            <a:spLocks noChangeArrowheads="1"/>
          </p:cNvSpPr>
          <p:nvPr/>
        </p:nvSpPr>
        <p:spPr bwMode="auto">
          <a:xfrm rot="21291968">
            <a:off x="7235506" y="4977838"/>
            <a:ext cx="1700807" cy="563367"/>
          </a:xfrm>
          <a:prstGeom prst="rightArrow">
            <a:avLst>
              <a:gd name="adj1" fmla="val 50000"/>
              <a:gd name="adj2" fmla="val 50029"/>
            </a:avLst>
          </a:prstGeom>
          <a:solidFill>
            <a:srgbClr val="00B0F0"/>
          </a:solidFill>
          <a:ln>
            <a:noFill/>
          </a:ln>
        </p:spPr>
        <p:txBody>
          <a:bodyPr anchor="ctr"/>
          <a:lstStyle>
            <a:lvl1pPr algn="ctr" defTabSz="801688">
              <a:defRPr sz="2100">
                <a:solidFill>
                  <a:schemeClr val="tx1"/>
                </a:solidFill>
                <a:latin typeface="Arial" panose="020B0604020202020204" pitchFamily="34" charset="0"/>
                <a:ea typeface="MS PGothic" panose="020B0600070205080204" pitchFamily="34" charset="-128"/>
              </a:defRPr>
            </a:lvl1pPr>
            <a:lvl2pPr marL="742950" indent="-285750" algn="ctr" defTabSz="801688">
              <a:defRPr sz="2100">
                <a:solidFill>
                  <a:schemeClr val="tx1"/>
                </a:solidFill>
                <a:latin typeface="Arial" panose="020B0604020202020204" pitchFamily="34" charset="0"/>
                <a:ea typeface="MS PGothic" panose="020B0600070205080204" pitchFamily="34" charset="-128"/>
              </a:defRPr>
            </a:lvl2pPr>
            <a:lvl3pPr marL="1143000" indent="-228600" algn="ctr" defTabSz="801688">
              <a:defRPr sz="2100">
                <a:solidFill>
                  <a:schemeClr val="tx1"/>
                </a:solidFill>
                <a:latin typeface="Arial" panose="020B0604020202020204" pitchFamily="34" charset="0"/>
                <a:ea typeface="MS PGothic" panose="020B0600070205080204" pitchFamily="34" charset="-128"/>
              </a:defRPr>
            </a:lvl3pPr>
            <a:lvl4pPr marL="1600200" indent="-228600" algn="ctr" defTabSz="801688">
              <a:defRPr sz="2100">
                <a:solidFill>
                  <a:schemeClr val="tx1"/>
                </a:solidFill>
                <a:latin typeface="Arial" panose="020B0604020202020204" pitchFamily="34" charset="0"/>
                <a:ea typeface="MS PGothic" panose="020B0600070205080204" pitchFamily="34" charset="-128"/>
              </a:defRPr>
            </a:lvl4pPr>
            <a:lvl5pPr marL="2057400" indent="-228600" algn="ctr" defTabSz="801688">
              <a:defRPr sz="2100">
                <a:solidFill>
                  <a:schemeClr val="tx1"/>
                </a:solidFill>
                <a:latin typeface="Arial" panose="020B0604020202020204" pitchFamily="34" charset="0"/>
                <a:ea typeface="MS PGothic" panose="020B0600070205080204" pitchFamily="34" charset="-128"/>
              </a:defRPr>
            </a:lvl5pPr>
            <a:lvl6pPr marL="25146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80168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文本框 51"/>
          <p:cNvSpPr txBox="1"/>
          <p:nvPr/>
        </p:nvSpPr>
        <p:spPr>
          <a:xfrm rot="21284780">
            <a:off x="7207695" y="5122840"/>
            <a:ext cx="1626033" cy="276999"/>
          </a:xfrm>
          <a:prstGeom prst="rect">
            <a:avLst/>
          </a:prstGeom>
          <a:noFill/>
        </p:spPr>
        <p:txBody>
          <a:bodyPr wrap="square" rtlCol="0">
            <a:spAutoFit/>
          </a:bodyPr>
          <a:lstStyle/>
          <a:p>
            <a:r>
              <a:rPr lang="zh-CN" alt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多进程、多框、多核</a:t>
            </a:r>
          </a:p>
        </p:txBody>
      </p:sp>
      <p:sp>
        <p:nvSpPr>
          <p:cNvPr id="53" name="文本框 52"/>
          <p:cNvSpPr txBox="1"/>
          <p:nvPr/>
        </p:nvSpPr>
        <p:spPr>
          <a:xfrm>
            <a:off x="5163412" y="1333148"/>
            <a:ext cx="1988596" cy="4893647"/>
          </a:xfrm>
          <a:prstGeom prst="rect">
            <a:avLst/>
          </a:prstGeom>
          <a:noFill/>
          <a:ln w="12700">
            <a:solidFill>
              <a:srgbClr val="00B0F0"/>
            </a:solidFill>
            <a:prstDash val="dashDot"/>
          </a:ln>
        </p:spPr>
        <p:txBody>
          <a:bodyPr wrap="square" rtlCol="0">
            <a:spAutoFit/>
          </a:bodyPr>
          <a:lstStyle>
            <a:defPPr>
              <a:defRPr lang="en-US"/>
            </a:defPPr>
            <a:lvl1pPr>
              <a:defRPr sz="1200"/>
            </a:lvl1pPr>
          </a:lstStyle>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80154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文件系统</a:t>
            </a:r>
          </a:p>
        </p:txBody>
      </p:sp>
      <p:sp>
        <p:nvSpPr>
          <p:cNvPr id="4" name="文本占位符 3"/>
          <p:cNvSpPr>
            <a:spLocks noGrp="1"/>
          </p:cNvSpPr>
          <p:nvPr>
            <p:ph type="body" sz="quarter" idx="10"/>
          </p:nvPr>
        </p:nvSpPr>
        <p:spPr>
          <a:xfrm>
            <a:off x="470608" y="1247532"/>
            <a:ext cx="11276183" cy="1209918"/>
          </a:xfrm>
        </p:spPr>
        <p:txBody>
          <a:bodyPr/>
          <a:lstStyle/>
          <a:p>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文件系统是指对存储器中文件、目录的管理，功能包括查看、创建、重命名和删除目录，拷贝、移动、重命名和删除文件</a:t>
            </a:r>
            <a:r>
              <a:rPr lang="zh-CN" altLang="en-US" sz="1800">
                <a:latin typeface="Huawei Sans" panose="020C0503030203020204" pitchFamily="34" charset="0"/>
                <a:ea typeface="方正兰亭黑简体" panose="02000000000000000000" pitchFamily="2" charset="-122"/>
                <a:sym typeface="Huawei Sans" panose="020C0503030203020204" pitchFamily="34" charset="0"/>
              </a:rPr>
              <a:t>等。</a:t>
            </a:r>
            <a:endParaRPr lang="en-US" altLang="zh-CN" sz="180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sz="1800">
                <a:latin typeface="Huawei Sans" panose="020C0503030203020204" pitchFamily="34" charset="0"/>
                <a:ea typeface="方正兰亭黑简体" panose="02000000000000000000" pitchFamily="2" charset="-122"/>
                <a:sym typeface="Huawei Sans" panose="020C0503030203020204" pitchFamily="34" charset="0"/>
              </a:rPr>
              <a:t>掌握</a:t>
            </a: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文件系统的基本操作，对于网络工程师高效管理设备的配置文件和</a:t>
            </a:r>
            <a:r>
              <a:rPr lang="en-US" altLang="zh-CN" sz="1800" dirty="0">
                <a:latin typeface="Huawei Sans" panose="020C0503030203020204" pitchFamily="34" charset="0"/>
                <a:ea typeface="方正兰亭黑简体" panose="02000000000000000000" pitchFamily="2" charset="-122"/>
                <a:sym typeface="Huawei Sans" panose="020C0503030203020204" pitchFamily="34" charset="0"/>
              </a:rPr>
              <a:t>VRP</a:t>
            </a: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系统文件至关重要。</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0" name="图示 9"/>
          <p:cNvGraphicFramePr/>
          <p:nvPr/>
        </p:nvGraphicFramePr>
        <p:xfrm>
          <a:off x="3537650" y="3028661"/>
          <a:ext cx="5003800" cy="285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组合 4"/>
          <p:cNvGrpSpPr/>
          <p:nvPr/>
        </p:nvGrpSpPr>
        <p:grpSpPr>
          <a:xfrm>
            <a:off x="807150" y="3195349"/>
            <a:ext cx="10577700" cy="2438400"/>
            <a:chOff x="876300" y="3079108"/>
            <a:chExt cx="10577700" cy="2438400"/>
          </a:xfrm>
        </p:grpSpPr>
        <p:sp>
          <p:nvSpPr>
            <p:cNvPr id="11" name="圆角矩形 10"/>
            <p:cNvSpPr/>
            <p:nvPr/>
          </p:nvSpPr>
          <p:spPr>
            <a:xfrm>
              <a:off x="876300" y="3079108"/>
              <a:ext cx="3835400" cy="850900"/>
            </a:xfrm>
            <a:prstGeom prst="round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系统软件是</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设备启动、运行的必备软件</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，为整个设备提供支撑、管理、业务等功能。常见文件后缀名为：（</a:t>
              </a:r>
              <a:r>
                <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.cc</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3" name="圆角矩形 12"/>
            <p:cNvSpPr/>
            <p:nvPr/>
          </p:nvSpPr>
          <p:spPr>
            <a:xfrm>
              <a:off x="7620000" y="3079108"/>
              <a:ext cx="3834000" cy="850900"/>
            </a:xfrm>
            <a:prstGeom prst="round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配置文件是用户</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将配置命令保存的文件</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，作用是允许设备以指定的配置启动生效。常见文件后缀名为：</a:t>
              </a:r>
              <a:r>
                <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err="1">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cfg</a:t>
              </a:r>
              <a:r>
                <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 .zip , .</a:t>
              </a:r>
              <a:r>
                <a:rPr lang="en-US" altLang="zh-CN" sz="1400" dirty="0" err="1">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dat</a:t>
              </a:r>
              <a:r>
                <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4" name="圆角矩形 13"/>
            <p:cNvSpPr/>
            <p:nvPr/>
          </p:nvSpPr>
          <p:spPr>
            <a:xfrm>
              <a:off x="876300" y="4666608"/>
              <a:ext cx="3834000" cy="850900"/>
            </a:xfrm>
            <a:prstGeom prst="round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补丁是一种与设备系统软件兼容的软件，用于</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解决设备系统软件少量且急需解决的问题</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。常见文件后缀名为：</a:t>
              </a:r>
              <a:r>
                <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(.pat)</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5" name="圆角矩形 14"/>
            <p:cNvSpPr/>
            <p:nvPr/>
          </p:nvSpPr>
          <p:spPr>
            <a:xfrm>
              <a:off x="7620000" y="4666608"/>
              <a:ext cx="3834000" cy="850900"/>
            </a:xfrm>
            <a:prstGeom prst="round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PAF</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文件是根据</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用户对产品需要</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提供了一个</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简单有效的方式来裁剪产品的资源占用和功能特性</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。常见文件后缀名为：</a:t>
              </a:r>
              <a:r>
                <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(.bin)</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p:txBody>
        </p:sp>
      </p:grpSp>
      <p:sp>
        <p:nvSpPr>
          <p:cNvPr id="2" name="文本框 1"/>
          <p:cNvSpPr txBox="1"/>
          <p:nvPr/>
        </p:nvSpPr>
        <p:spPr>
          <a:xfrm>
            <a:off x="5223711" y="6002402"/>
            <a:ext cx="1744579" cy="369332"/>
          </a:xfrm>
          <a:prstGeom prst="rect">
            <a:avLst/>
          </a:prstGeom>
          <a:noFill/>
        </p:spPr>
        <p:txBody>
          <a:bodyPr wrap="square" rtlCol="0">
            <a:spAutoFit/>
          </a:bodyPr>
          <a:lstStyle/>
          <a:p>
            <a:pPr algn="ctr"/>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常见文件类型</a:t>
            </a:r>
          </a:p>
        </p:txBody>
      </p:sp>
    </p:spTree>
    <p:extLst>
      <p:ext uri="{BB962C8B-B14F-4D97-AF65-F5344CB8AC3E}">
        <p14:creationId xmlns:p14="http://schemas.microsoft.com/office/powerpoint/2010/main" val="288357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存储设备</a:t>
            </a:r>
          </a:p>
        </p:txBody>
      </p:sp>
      <p:sp>
        <p:nvSpPr>
          <p:cNvPr id="3" name="文本占位符 2"/>
          <p:cNvSpPr>
            <a:spLocks noGrp="1"/>
          </p:cNvSpPr>
          <p:nvPr>
            <p:ph type="body" sz="quarter" idx="10"/>
          </p:nvPr>
        </p:nvSpPr>
        <p:spPr>
          <a:xfrm>
            <a:off x="468317" y="1233488"/>
            <a:ext cx="11276183" cy="691005"/>
          </a:xfrm>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存储设备包括：</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SDRAM</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Flash</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NVRAM </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SD Card</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USB</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p>
        </p:txBody>
      </p:sp>
      <p:graphicFrame>
        <p:nvGraphicFramePr>
          <p:cNvPr id="8" name="图示 7"/>
          <p:cNvGraphicFramePr/>
          <p:nvPr>
            <p:extLst>
              <p:ext uri="{D42A27DB-BD31-4B8C-83A1-F6EECF244321}">
                <p14:modId xmlns:p14="http://schemas.microsoft.com/office/powerpoint/2010/main" val="190460625"/>
              </p:ext>
            </p:extLst>
          </p:nvPr>
        </p:nvGraphicFramePr>
        <p:xfrm>
          <a:off x="1041279" y="1804867"/>
          <a:ext cx="10380659" cy="457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607036"/>
      </p:ext>
    </p:extLst>
  </p:cSld>
  <p:clrMapOvr>
    <a:masterClrMapping/>
  </p:clrMapOvr>
</p:sld>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F3FBFE"/>
      </a:dk2>
      <a:lt2>
        <a:srgbClr val="BAE6F6"/>
      </a:lt2>
      <a:accent1>
        <a:srgbClr val="1AABE2"/>
      </a:accent1>
      <a:accent2>
        <a:srgbClr val="EC7061"/>
      </a:accent2>
      <a:accent3>
        <a:srgbClr val="8BC9A0"/>
      </a:accent3>
      <a:accent4>
        <a:srgbClr val="BAE6F6"/>
      </a:accent4>
      <a:accent5>
        <a:srgbClr val="F3FBFE"/>
      </a:accent5>
      <a:accent6>
        <a:srgbClr val="FFD17D"/>
      </a:accent6>
      <a:hlink>
        <a:srgbClr val="FFF2CC"/>
      </a:hlink>
      <a:folHlink>
        <a:srgbClr val="7F7F7F"/>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C5B4B712841F4C8A7AAEE2CD191271" ma:contentTypeVersion="1" ma:contentTypeDescription="Create a new document." ma:contentTypeScope="" ma:versionID="fd4f534fc22f1d982cc2e0e62ad2af45">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60C66C-EE43-4DB9-90C6-666CB9017F2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A4A92EB-712F-4F59-8E6B-21D463B51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CE755C-2067-4EB4-9B45-79249AF6D2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2138</TotalTime>
  <Words>7520</Words>
  <Application>Microsoft Office PowerPoint</Application>
  <PresentationFormat>宽屏</PresentationFormat>
  <Paragraphs>733</Paragraphs>
  <Slides>48</Slides>
  <Notes>48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48</vt:i4>
      </vt:variant>
    </vt:vector>
  </HeadingPairs>
  <TitlesOfParts>
    <vt:vector size="54" baseType="lpstr">
      <vt:lpstr>Huawei Sans</vt:lpstr>
      <vt:lpstr>微软雅黑</vt:lpstr>
      <vt:lpstr>Arial</vt:lpstr>
      <vt:lpstr>Calibri</vt:lpstr>
      <vt:lpstr>Wingdings</vt:lpstr>
      <vt:lpstr>自定义设计方案</vt:lpstr>
      <vt:lpstr>PowerPoint 演示文稿</vt:lpstr>
      <vt:lpstr>华为VRP系统基础</vt:lpstr>
      <vt:lpstr>PowerPoint 演示文稿</vt:lpstr>
      <vt:lpstr>PowerPoint 演示文稿</vt:lpstr>
      <vt:lpstr>PowerPoint 演示文稿</vt:lpstr>
      <vt:lpstr>什么是VRP?</vt:lpstr>
      <vt:lpstr>VRP的发展</vt:lpstr>
      <vt:lpstr>文件系统</vt:lpstr>
      <vt:lpstr>存储设备</vt:lpstr>
      <vt:lpstr>设备初始化过程</vt:lpstr>
      <vt:lpstr>设备管理</vt:lpstr>
      <vt:lpstr>VRP用户界面</vt:lpstr>
      <vt:lpstr>VRP用户级别</vt:lpstr>
      <vt:lpstr>WEB网管方式登录</vt:lpstr>
      <vt:lpstr>命令行方式 - 本地登录 (1)</vt:lpstr>
      <vt:lpstr>命令行方式 - 本地登录 (2)</vt:lpstr>
      <vt:lpstr>命令行方式 - 远程登录</vt:lpstr>
      <vt:lpstr>命令行界面 </vt:lpstr>
      <vt:lpstr>PowerPoint 演示文稿</vt:lpstr>
      <vt:lpstr>基本命令结构</vt:lpstr>
      <vt:lpstr>命令行视图 (1)</vt:lpstr>
      <vt:lpstr>命令行视图 (2)</vt:lpstr>
      <vt:lpstr>编辑命令行 (1)</vt:lpstr>
      <vt:lpstr>编辑命令行 (2)</vt:lpstr>
      <vt:lpstr>使用命令行在线帮助</vt:lpstr>
      <vt:lpstr>解读命令行的错误信息</vt:lpstr>
      <vt:lpstr>使用undo命令行</vt:lpstr>
      <vt:lpstr>使用命令行的快捷键</vt:lpstr>
      <vt:lpstr>PowerPoint 演示文稿</vt:lpstr>
      <vt:lpstr>常见文件系统操作命令 (1)</vt:lpstr>
      <vt:lpstr>常见文件系统操作命令 (2)</vt:lpstr>
      <vt:lpstr>常见文件系统操作命令 (3)</vt:lpstr>
      <vt:lpstr>基本配置命令 (1)</vt:lpstr>
      <vt:lpstr>基本配置命令 (2)</vt:lpstr>
      <vt:lpstr>基本配置命令 (3)</vt:lpstr>
      <vt:lpstr>基本配置命令 (4)</vt:lpstr>
      <vt:lpstr>PowerPoint 演示文稿</vt:lpstr>
      <vt:lpstr>案例一：文件查询命令、目录操作</vt:lpstr>
      <vt:lpstr>案例二：文件操作 (1)</vt:lpstr>
      <vt:lpstr>案例二：文件操作 (2)</vt:lpstr>
      <vt:lpstr>案列三：VRP基本配置命令</vt:lpstr>
      <vt:lpstr>配置步骤 (1)</vt:lpstr>
      <vt:lpstr>配置步骤 (2)</vt:lpstr>
      <vt:lpstr>查看配置结果</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ty272</cp:lastModifiedBy>
  <cp:revision>241</cp:revision>
  <dcterms:created xsi:type="dcterms:W3CDTF">2018-11-29T10:16:29Z</dcterms:created>
  <dcterms:modified xsi:type="dcterms:W3CDTF">2024-09-29T08:54:09Z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(3)Djvafnm6ZSIAl04eQ/vtruZ+W1ycrdbN1/tr3zH1GjaDSkg5X/wOB5ChQIQS4P2UWSUV2yVG
Jtl3sFrH3fRFTLIHOjloeJSpSj/i/NdT0coXsihw/ZClHYJRJ3P3+Tq+lWJBHS7rdqWg4WXU
MaDaO+0d2/giyfZ3ZaZKpiBtqOZ0wp5jx5JehU52oNRWFu4HfaVd6tlNi2uPt02lfEQAgbsQ
UpdDRDm1sKI5iuUYSi</vt:lpwstr>
  </property>
  <property fmtid="{D5CDD505-2E9C-101B-9397-08002B2CF9AE}" pid="3" name="_2015_ms_pID_7253431">
    <vt:lpwstr>wy7UpZdnLKO6yJSimgz8EONe7ip8/cq3eM7+P2ZeTk+0BXQ5NRadv5
C33ugRJ5LgSLayFC2/Qok/FUS6Y7aR+7AT57fS8UQ9D/h5rqXTGz6tTSZ9UWNTx3seP1Zw3H
T8zJssTyLwxxNvDjAgWKSLRXCpJlVcJ6BNNpeVE71skpDG9svxnQyuk+0++EjBdjeq3NT7hi
VgUjX5zB4gOM3GtWND4pWOakZN4X0WFKsnHp</vt:lpwstr>
  </property>
  <property fmtid="{D5CDD505-2E9C-101B-9397-08002B2CF9AE}" pid="4" name="_2015_ms_pID_7253432">
    <vt:lpwstr>LRQ3dL1g7k2WR7aC9DfCKJM=</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1600762578</vt:lpwstr>
  </property>
  <property fmtid="{D5CDD505-2E9C-101B-9397-08002B2CF9AE}" pid="9" name="ContentTypeId">
    <vt:lpwstr>0x01010002C5B4B712841F4C8A7AAEE2CD191271</vt:lpwstr>
  </property>
</Properties>
</file>